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4"/>
  </p:notesMasterIdLst>
  <p:handoutMasterIdLst>
    <p:handoutMasterId r:id="rId175"/>
  </p:handoutMasterIdLst>
  <p:sldIdLst>
    <p:sldId id="380" r:id="rId5"/>
    <p:sldId id="402" r:id="rId6"/>
    <p:sldId id="258" r:id="rId7"/>
    <p:sldId id="259" r:id="rId8"/>
    <p:sldId id="260" r:id="rId9"/>
    <p:sldId id="266" r:id="rId10"/>
    <p:sldId id="345" r:id="rId11"/>
    <p:sldId id="264" r:id="rId12"/>
    <p:sldId id="263" r:id="rId13"/>
    <p:sldId id="351" r:id="rId14"/>
    <p:sldId id="350" r:id="rId15"/>
    <p:sldId id="352" r:id="rId16"/>
    <p:sldId id="272" r:id="rId17"/>
    <p:sldId id="270" r:id="rId18"/>
    <p:sldId id="267" r:id="rId19"/>
    <p:sldId id="381" r:id="rId20"/>
    <p:sldId id="269" r:id="rId21"/>
    <p:sldId id="409" r:id="rId22"/>
    <p:sldId id="404" r:id="rId23"/>
    <p:sldId id="294" r:id="rId24"/>
    <p:sldId id="286" r:id="rId25"/>
    <p:sldId id="406" r:id="rId26"/>
    <p:sldId id="408" r:id="rId27"/>
    <p:sldId id="405" r:id="rId28"/>
    <p:sldId id="411" r:id="rId29"/>
    <p:sldId id="295" r:id="rId30"/>
    <p:sldId id="296" r:id="rId31"/>
    <p:sldId id="410" r:id="rId32"/>
    <p:sldId id="284" r:id="rId33"/>
    <p:sldId id="287" r:id="rId34"/>
    <p:sldId id="288" r:id="rId35"/>
    <p:sldId id="395" r:id="rId36"/>
    <p:sldId id="396" r:id="rId37"/>
    <p:sldId id="397" r:id="rId38"/>
    <p:sldId id="398" r:id="rId39"/>
    <p:sldId id="399" r:id="rId40"/>
    <p:sldId id="400" r:id="rId41"/>
    <p:sldId id="378" r:id="rId42"/>
    <p:sldId id="289" r:id="rId43"/>
    <p:sldId id="291" r:id="rId44"/>
    <p:sldId id="300" r:id="rId45"/>
    <p:sldId id="292" r:id="rId46"/>
    <p:sldId id="293" r:id="rId47"/>
    <p:sldId id="316" r:id="rId48"/>
    <p:sldId id="304" r:id="rId49"/>
    <p:sldId id="301" r:id="rId50"/>
    <p:sldId id="303" r:id="rId51"/>
    <p:sldId id="302" r:id="rId52"/>
    <p:sldId id="393" r:id="rId53"/>
    <p:sldId id="346" r:id="rId54"/>
    <p:sldId id="348" r:id="rId55"/>
    <p:sldId id="349" r:id="rId56"/>
    <p:sldId id="347" r:id="rId57"/>
    <p:sldId id="353" r:id="rId58"/>
    <p:sldId id="355" r:id="rId59"/>
    <p:sldId id="354" r:id="rId60"/>
    <p:sldId id="356" r:id="rId61"/>
    <p:sldId id="357" r:id="rId62"/>
    <p:sldId id="306" r:id="rId63"/>
    <p:sldId id="307" r:id="rId64"/>
    <p:sldId id="308" r:id="rId65"/>
    <p:sldId id="310" r:id="rId66"/>
    <p:sldId id="441" r:id="rId67"/>
    <p:sldId id="311" r:id="rId68"/>
    <p:sldId id="456" r:id="rId69"/>
    <p:sldId id="457" r:id="rId70"/>
    <p:sldId id="458" r:id="rId71"/>
    <p:sldId id="459" r:id="rId72"/>
    <p:sldId id="460" r:id="rId73"/>
    <p:sldId id="461" r:id="rId74"/>
    <p:sldId id="462" r:id="rId75"/>
    <p:sldId id="463" r:id="rId76"/>
    <p:sldId id="464" r:id="rId77"/>
    <p:sldId id="379" r:id="rId78"/>
    <p:sldId id="313" r:id="rId79"/>
    <p:sldId id="317" r:id="rId80"/>
    <p:sldId id="315" r:id="rId81"/>
    <p:sldId id="314" r:id="rId82"/>
    <p:sldId id="319" r:id="rId83"/>
    <p:sldId id="320" r:id="rId84"/>
    <p:sldId id="392" r:id="rId85"/>
    <p:sldId id="439" r:id="rId86"/>
    <p:sldId id="318" r:id="rId87"/>
    <p:sldId id="386" r:id="rId88"/>
    <p:sldId id="387" r:id="rId89"/>
    <p:sldId id="388" r:id="rId90"/>
    <p:sldId id="440" r:id="rId91"/>
    <p:sldId id="391" r:id="rId92"/>
    <p:sldId id="389" r:id="rId93"/>
    <p:sldId id="390" r:id="rId94"/>
    <p:sldId id="413" r:id="rId95"/>
    <p:sldId id="412" r:id="rId96"/>
    <p:sldId id="416" r:id="rId97"/>
    <p:sldId id="414" r:id="rId98"/>
    <p:sldId id="418" r:id="rId99"/>
    <p:sldId id="419" r:id="rId100"/>
    <p:sldId id="420" r:id="rId101"/>
    <p:sldId id="421" r:id="rId102"/>
    <p:sldId id="422" r:id="rId103"/>
    <p:sldId id="425" r:id="rId104"/>
    <p:sldId id="426" r:id="rId105"/>
    <p:sldId id="427" r:id="rId106"/>
    <p:sldId id="428" r:id="rId107"/>
    <p:sldId id="429" r:id="rId108"/>
    <p:sldId id="423" r:id="rId109"/>
    <p:sldId id="424" r:id="rId110"/>
    <p:sldId id="430" r:id="rId111"/>
    <p:sldId id="431" r:id="rId112"/>
    <p:sldId id="358" r:id="rId113"/>
    <p:sldId id="363" r:id="rId114"/>
    <p:sldId id="364" r:id="rId115"/>
    <p:sldId id="365" r:id="rId116"/>
    <p:sldId id="394" r:id="rId117"/>
    <p:sldId id="403" r:id="rId118"/>
    <p:sldId id="366" r:id="rId119"/>
    <p:sldId id="367" r:id="rId120"/>
    <p:sldId id="368" r:id="rId121"/>
    <p:sldId id="369" r:id="rId122"/>
    <p:sldId id="370" r:id="rId123"/>
    <p:sldId id="371" r:id="rId124"/>
    <p:sldId id="361" r:id="rId125"/>
    <p:sldId id="372" r:id="rId126"/>
    <p:sldId id="373" r:id="rId127"/>
    <p:sldId id="374" r:id="rId128"/>
    <p:sldId id="375" r:id="rId129"/>
    <p:sldId id="376" r:id="rId130"/>
    <p:sldId id="377" r:id="rId131"/>
    <p:sldId id="382" r:id="rId132"/>
    <p:sldId id="401" r:id="rId133"/>
    <p:sldId id="384" r:id="rId134"/>
    <p:sldId id="385" r:id="rId135"/>
    <p:sldId id="432" r:id="rId136"/>
    <p:sldId id="435" r:id="rId137"/>
    <p:sldId id="434" r:id="rId138"/>
    <p:sldId id="438" r:id="rId139"/>
    <p:sldId id="436" r:id="rId140"/>
    <p:sldId id="437" r:id="rId141"/>
    <p:sldId id="322" r:id="rId142"/>
    <p:sldId id="323" r:id="rId143"/>
    <p:sldId id="325" r:id="rId144"/>
    <p:sldId id="442" r:id="rId145"/>
    <p:sldId id="326" r:id="rId146"/>
    <p:sldId id="327" r:id="rId147"/>
    <p:sldId id="328" r:id="rId148"/>
    <p:sldId id="329" r:id="rId149"/>
    <p:sldId id="443" r:id="rId150"/>
    <p:sldId id="444" r:id="rId151"/>
    <p:sldId id="445" r:id="rId152"/>
    <p:sldId id="330" r:id="rId153"/>
    <p:sldId id="332" r:id="rId154"/>
    <p:sldId id="331" r:id="rId155"/>
    <p:sldId id="333" r:id="rId156"/>
    <p:sldId id="334" r:id="rId157"/>
    <p:sldId id="335" r:id="rId158"/>
    <p:sldId id="336" r:id="rId159"/>
    <p:sldId id="337" r:id="rId160"/>
    <p:sldId id="339" r:id="rId161"/>
    <p:sldId id="340" r:id="rId162"/>
    <p:sldId id="341" r:id="rId163"/>
    <p:sldId id="338" r:id="rId164"/>
    <p:sldId id="283" r:id="rId165"/>
    <p:sldId id="277" r:id="rId166"/>
    <p:sldId id="278" r:id="rId167"/>
    <p:sldId id="279" r:id="rId168"/>
    <p:sldId id="280" r:id="rId169"/>
    <p:sldId id="281" r:id="rId170"/>
    <p:sldId id="282" r:id="rId171"/>
    <p:sldId id="285" r:id="rId172"/>
    <p:sldId id="257" r:id="rId173"/>
  </p:sldIdLst>
  <p:sldSz cx="9144000" cy="6858000" type="screen4x3"/>
  <p:notesSz cx="6858000"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4DA9345-92EB-4816-BA36-5C5B40B3D8B3}">
          <p14:sldIdLst>
            <p14:sldId id="380"/>
            <p14:sldId id="402"/>
          </p14:sldIdLst>
        </p14:section>
        <p14:section name="La plateforme android et les versions" id="{FB37D85F-5486-422B-87F4-0B2A34660DAC}">
          <p14:sldIdLst>
            <p14:sldId id="258"/>
            <p14:sldId id="259"/>
            <p14:sldId id="260"/>
          </p14:sldIdLst>
        </p14:section>
        <p14:section name="Outils de développement" id="{A4F8486D-10D1-463D-8748-A8B8D9A7A5FB}">
          <p14:sldIdLst>
            <p14:sldId id="266"/>
            <p14:sldId id="345"/>
            <p14:sldId id="264"/>
            <p14:sldId id="263"/>
            <p14:sldId id="351"/>
            <p14:sldId id="350"/>
            <p14:sldId id="352"/>
            <p14:sldId id="272"/>
            <p14:sldId id="270"/>
            <p14:sldId id="267"/>
          </p14:sldIdLst>
        </p14:section>
        <p14:section name="Organisation d'un projet android" id="{02077526-36D4-4A1C-A4D4-A6AE11A75618}">
          <p14:sldIdLst>
            <p14:sldId id="381"/>
            <p14:sldId id="269"/>
            <p14:sldId id="409"/>
            <p14:sldId id="404"/>
            <p14:sldId id="294"/>
            <p14:sldId id="286"/>
            <p14:sldId id="406"/>
            <p14:sldId id="408"/>
            <p14:sldId id="405"/>
            <p14:sldId id="411"/>
            <p14:sldId id="295"/>
            <p14:sldId id="296"/>
            <p14:sldId id="410"/>
            <p14:sldId id="284"/>
            <p14:sldId id="287"/>
            <p14:sldId id="288"/>
          </p14:sldIdLst>
        </p14:section>
        <p14:section name="Les composants d’une application android" id="{C0BBFE56-4CC0-434E-B2AA-07EB94DE4DAB}">
          <p14:sldIdLst>
            <p14:sldId id="395"/>
            <p14:sldId id="396"/>
            <p14:sldId id="397"/>
            <p14:sldId id="398"/>
            <p14:sldId id="399"/>
            <p14:sldId id="400"/>
          </p14:sldIdLst>
        </p14:section>
        <p14:section name="L'activite" id="{B85DE48A-F381-4A82-94D5-3190C9579ABF}">
          <p14:sldIdLst>
            <p14:sldId id="378"/>
            <p14:sldId id="289"/>
            <p14:sldId id="291"/>
            <p14:sldId id="300"/>
            <p14:sldId id="292"/>
            <p14:sldId id="293"/>
            <p14:sldId id="316"/>
            <p14:sldId id="304"/>
            <p14:sldId id="301"/>
            <p14:sldId id="303"/>
            <p14:sldId id="302"/>
            <p14:sldId id="393"/>
            <p14:sldId id="346"/>
            <p14:sldId id="348"/>
            <p14:sldId id="349"/>
            <p14:sldId id="347"/>
            <p14:sldId id="353"/>
            <p14:sldId id="355"/>
            <p14:sldId id="354"/>
            <p14:sldId id="356"/>
            <p14:sldId id="357"/>
            <p14:sldId id="306"/>
            <p14:sldId id="307"/>
            <p14:sldId id="308"/>
            <p14:sldId id="310"/>
            <p14:sldId id="441"/>
            <p14:sldId id="311"/>
            <p14:sldId id="456"/>
            <p14:sldId id="457"/>
            <p14:sldId id="458"/>
            <p14:sldId id="459"/>
            <p14:sldId id="460"/>
            <p14:sldId id="461"/>
            <p14:sldId id="462"/>
            <p14:sldId id="463"/>
            <p14:sldId id="464"/>
          </p14:sldIdLst>
        </p14:section>
        <p14:section name="Communiquer entre activites: les intents" id="{85132362-FEB0-4362-BCA0-DB1B1402C73E}">
          <p14:sldIdLst>
            <p14:sldId id="379"/>
            <p14:sldId id="313"/>
            <p14:sldId id="317"/>
            <p14:sldId id="315"/>
            <p14:sldId id="314"/>
            <p14:sldId id="319"/>
            <p14:sldId id="320"/>
            <p14:sldId id="392"/>
            <p14:sldId id="439"/>
            <p14:sldId id="318"/>
            <p14:sldId id="386"/>
            <p14:sldId id="387"/>
            <p14:sldId id="388"/>
            <p14:sldId id="440"/>
            <p14:sldId id="391"/>
            <p14:sldId id="389"/>
            <p14:sldId id="390"/>
            <p14:sldId id="413"/>
            <p14:sldId id="412"/>
            <p14:sldId id="416"/>
            <p14:sldId id="414"/>
            <p14:sldId id="418"/>
            <p14:sldId id="419"/>
            <p14:sldId id="420"/>
            <p14:sldId id="421"/>
            <p14:sldId id="422"/>
            <p14:sldId id="425"/>
            <p14:sldId id="426"/>
            <p14:sldId id="427"/>
            <p14:sldId id="428"/>
            <p14:sldId id="429"/>
            <p14:sldId id="423"/>
            <p14:sldId id="424"/>
            <p14:sldId id="430"/>
            <p14:sldId id="431"/>
          </p14:sldIdLst>
        </p14:section>
        <p14:section name="La persistance des données" id="{0CC968E1-86DF-4B10-A6C2-791EF7EA216C}">
          <p14:sldIdLst>
            <p14:sldId id="358"/>
            <p14:sldId id="363"/>
            <p14:sldId id="364"/>
            <p14:sldId id="365"/>
            <p14:sldId id="394"/>
            <p14:sldId id="403"/>
            <p14:sldId id="366"/>
            <p14:sldId id="367"/>
            <p14:sldId id="368"/>
            <p14:sldId id="369"/>
            <p14:sldId id="370"/>
            <p14:sldId id="371"/>
            <p14:sldId id="361"/>
            <p14:sldId id="372"/>
            <p14:sldId id="373"/>
            <p14:sldId id="374"/>
            <p14:sldId id="375"/>
            <p14:sldId id="376"/>
            <p14:sldId id="377"/>
            <p14:sldId id="382"/>
          </p14:sldIdLst>
        </p14:section>
        <p14:section name="Le content provider" id="{F43ED6C8-3D0C-4B91-862B-83DC2BAB7EEC}">
          <p14:sldIdLst>
            <p14:sldId id="401"/>
            <p14:sldId id="384"/>
            <p14:sldId id="385"/>
            <p14:sldId id="432"/>
            <p14:sldId id="435"/>
            <p14:sldId id="434"/>
            <p14:sldId id="438"/>
            <p14:sldId id="436"/>
            <p14:sldId id="437"/>
          </p14:sldIdLst>
        </p14:section>
        <p14:section name="ANNEXE" id="{42041AFF-582B-4880-9530-100E874F74CA}">
          <p14:sldIdLst>
            <p14:sldId id="322"/>
            <p14:sldId id="323"/>
            <p14:sldId id="325"/>
            <p14:sldId id="442"/>
            <p14:sldId id="326"/>
            <p14:sldId id="327"/>
            <p14:sldId id="328"/>
            <p14:sldId id="329"/>
            <p14:sldId id="443"/>
            <p14:sldId id="444"/>
            <p14:sldId id="445"/>
            <p14:sldId id="330"/>
            <p14:sldId id="332"/>
            <p14:sldId id="331"/>
            <p14:sldId id="333"/>
            <p14:sldId id="334"/>
            <p14:sldId id="335"/>
            <p14:sldId id="336"/>
            <p14:sldId id="337"/>
            <p14:sldId id="339"/>
            <p14:sldId id="340"/>
            <p14:sldId id="341"/>
            <p14:sldId id="338"/>
          </p14:sldIdLst>
        </p14:section>
        <p14:section name="Templates d'activites" id="{C7C9F2B2-CC53-46CA-85BD-8A5F8596DF12}">
          <p14:sldIdLst>
            <p14:sldId id="283"/>
            <p14:sldId id="277"/>
            <p14:sldId id="278"/>
            <p14:sldId id="279"/>
            <p14:sldId id="280"/>
            <p14:sldId id="281"/>
            <p14:sldId id="282"/>
            <p14:sldId id="285"/>
            <p14:sldId id="25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94660"/>
  </p:normalViewPr>
  <p:slideViewPr>
    <p:cSldViewPr>
      <p:cViewPr varScale="1">
        <p:scale>
          <a:sx n="75" d="100"/>
          <a:sy n="75" d="100"/>
        </p:scale>
        <p:origin x="1244"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handoutMaster" Target="handoutMasters/handoutMaster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a:defRPr sz="1200"/>
            </a:lvl1pPr>
          </a:lstStyle>
          <a:p>
            <a:fld id="{F21A2937-096C-48F9-9757-D43A47134FA3}" type="datetimeFigureOut">
              <a:rPr lang="fr-FR" smtClean="0"/>
              <a:t>14/04/2022</a:t>
            </a:fld>
            <a:endParaRPr lang="fr-FR"/>
          </a:p>
        </p:txBody>
      </p:sp>
      <p:sp>
        <p:nvSpPr>
          <p:cNvPr id="4" name="Espace réservé du pied de page 3"/>
          <p:cNvSpPr>
            <a:spLocks noGrp="1"/>
          </p:cNvSpPr>
          <p:nvPr>
            <p:ph type="ftr" sz="quarter" idx="2"/>
          </p:nvPr>
        </p:nvSpPr>
        <p:spPr>
          <a:xfrm>
            <a:off x="0" y="9428163"/>
            <a:ext cx="2971800" cy="4968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9428163"/>
            <a:ext cx="2971800" cy="496887"/>
          </a:xfrm>
          <a:prstGeom prst="rect">
            <a:avLst/>
          </a:prstGeom>
        </p:spPr>
        <p:txBody>
          <a:bodyPr vert="horz" lIns="91440" tIns="45720" rIns="91440" bIns="45720" rtlCol="0" anchor="b"/>
          <a:lstStyle>
            <a:lvl1pPr algn="r">
              <a:defRPr sz="1200"/>
            </a:lvl1pPr>
          </a:lstStyle>
          <a:p>
            <a:fld id="{282C1980-8A48-4E69-948A-2B8A66493E3F}" type="slidenum">
              <a:rPr lang="fr-FR" smtClean="0"/>
              <a:t>‹N°›</a:t>
            </a:fld>
            <a:endParaRPr lang="fr-FR"/>
          </a:p>
        </p:txBody>
      </p:sp>
    </p:spTree>
    <p:extLst>
      <p:ext uri="{BB962C8B-B14F-4D97-AF65-F5344CB8AC3E}">
        <p14:creationId xmlns:p14="http://schemas.microsoft.com/office/powerpoint/2010/main" val="3533135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96332"/>
          </a:xfrm>
          <a:prstGeom prst="rect">
            <a:avLst/>
          </a:prstGeom>
        </p:spPr>
        <p:txBody>
          <a:bodyPr vert="horz" lIns="91440" tIns="45720" rIns="91440" bIns="45720" rtlCol="0"/>
          <a:lstStyle>
            <a:lvl1pPr algn="r">
              <a:defRPr sz="1200"/>
            </a:lvl1pPr>
          </a:lstStyle>
          <a:p>
            <a:fld id="{274FD686-44B6-4794-94F2-ECF420DC597F}" type="datetimeFigureOut">
              <a:rPr lang="fr-FR" smtClean="0"/>
              <a:t>14/04/2022</a:t>
            </a:fld>
            <a:endParaRPr lang="fr-FR"/>
          </a:p>
        </p:txBody>
      </p:sp>
      <p:sp>
        <p:nvSpPr>
          <p:cNvPr id="4" name="Espace réservé de l'image des diapositives 3"/>
          <p:cNvSpPr>
            <a:spLocks noGrp="1" noRot="1" noChangeAspect="1"/>
          </p:cNvSpPr>
          <p:nvPr>
            <p:ph type="sldImg" idx="2"/>
          </p:nvPr>
        </p:nvSpPr>
        <p:spPr>
          <a:xfrm>
            <a:off x="947738"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715153"/>
            <a:ext cx="5486400" cy="4466987"/>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3"/>
            <a:ext cx="2971800"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9428583"/>
            <a:ext cx="2971800" cy="496332"/>
          </a:xfrm>
          <a:prstGeom prst="rect">
            <a:avLst/>
          </a:prstGeom>
        </p:spPr>
        <p:txBody>
          <a:bodyPr vert="horz" lIns="91440" tIns="45720" rIns="91440" bIns="45720" rtlCol="0" anchor="b"/>
          <a:lstStyle>
            <a:lvl1pPr algn="r">
              <a:defRPr sz="1200"/>
            </a:lvl1pPr>
          </a:lstStyle>
          <a:p>
            <a:fld id="{55B0A6E3-850A-42C1-B769-E9F015F328C6}" type="slidenum">
              <a:rPr lang="fr-FR" smtClean="0"/>
              <a:t>‹N°›</a:t>
            </a:fld>
            <a:endParaRPr lang="fr-FR"/>
          </a:p>
        </p:txBody>
      </p:sp>
    </p:spTree>
    <p:extLst>
      <p:ext uri="{BB962C8B-B14F-4D97-AF65-F5344CB8AC3E}">
        <p14:creationId xmlns:p14="http://schemas.microsoft.com/office/powerpoint/2010/main" val="390864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B0A6E3-850A-42C1-B769-E9F015F328C6}" type="slidenum">
              <a:rPr lang="fr-FR" smtClean="0"/>
              <a:t>21</a:t>
            </a:fld>
            <a:endParaRPr lang="fr-FR"/>
          </a:p>
        </p:txBody>
      </p:sp>
    </p:spTree>
    <p:extLst>
      <p:ext uri="{BB962C8B-B14F-4D97-AF65-F5344CB8AC3E}">
        <p14:creationId xmlns:p14="http://schemas.microsoft.com/office/powerpoint/2010/main" val="59502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408C9FF3-6CF5-49E5-8A3A-56F0876A0019}" type="datetime1">
              <a:rPr lang="fr-FR" smtClean="0"/>
              <a:t>14/04/2022</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384F8F30-306B-41BF-A053-882421CA3BDD}" type="slidenum">
              <a:rPr lang="fr-FR" smtClean="0"/>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C4C42BB9-4EC7-4E75-ACA3-43D32465EA52}" type="datetime1">
              <a:rPr lang="fr-FR" smtClean="0"/>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84F8F30-306B-41BF-A053-882421CA3BDD}"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58670DD4-06B1-4FBB-B89E-D2FBD1CE0FF8}" type="datetime1">
              <a:rPr lang="fr-FR" smtClean="0"/>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84F8F30-306B-41BF-A053-882421CA3BDD}"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4"/>
          </p:nvPr>
        </p:nvSpPr>
        <p:spPr/>
        <p:txBody>
          <a:bodyPr rtlCol="0"/>
          <a:lstStyle/>
          <a:p>
            <a:fld id="{9DB0C7E0-4C1E-40E3-B0B9-B1375F0F7348}" type="datetime1">
              <a:rPr lang="fr-FR" smtClean="0"/>
              <a:t>14/04/2022</a:t>
            </a:fld>
            <a:endParaRPr lang="fr-FR"/>
          </a:p>
        </p:txBody>
      </p:sp>
      <p:sp>
        <p:nvSpPr>
          <p:cNvPr id="9" name="Espace réservé du numéro de diapositive 8"/>
          <p:cNvSpPr>
            <a:spLocks noGrp="1"/>
          </p:cNvSpPr>
          <p:nvPr>
            <p:ph type="sldNum" sz="quarter" idx="15"/>
          </p:nvPr>
        </p:nvSpPr>
        <p:spPr/>
        <p:txBody>
          <a:bodyPr rtlCol="0"/>
          <a:lstStyle/>
          <a:p>
            <a:fld id="{384F8F30-306B-41BF-A053-882421CA3BDD}" type="slidenum">
              <a:rPr lang="fr-FR" smtClean="0"/>
              <a:t>‹N°›</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F763D888-DC52-4A96-AE9E-9B0BA6B43DC1}" type="datetime1">
              <a:rPr lang="fr-FR" smtClean="0"/>
              <a:t>14/04/2022</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384F8F30-306B-41BF-A053-882421CA3BDD}" type="slidenum">
              <a:rPr lang="fr-FR" smtClean="0"/>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5" name="Espace réservé de la date 4"/>
          <p:cNvSpPr>
            <a:spLocks noGrp="1"/>
          </p:cNvSpPr>
          <p:nvPr>
            <p:ph type="dt" sz="half" idx="10"/>
          </p:nvPr>
        </p:nvSpPr>
        <p:spPr/>
        <p:txBody>
          <a:bodyPr/>
          <a:lstStyle/>
          <a:p>
            <a:fld id="{776EDA8D-10ED-4D17-B54B-2D31E7F03401}" type="datetime1">
              <a:rPr lang="fr-FR" smtClean="0"/>
              <a:t>14/04/2022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84F8F30-306B-41BF-A053-882421CA3BDD}" type="slidenum">
              <a:rPr lang="fr-FR" smtClean="0"/>
              <a:t>‹N°›</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a:t>Modifiez le style du titre</a:t>
            </a:r>
            <a:endParaRPr kumimoji="0" lang="en-US"/>
          </a:p>
        </p:txBody>
      </p:sp>
      <p:sp>
        <p:nvSpPr>
          <p:cNvPr id="7" name="Espace réservé de la date 6"/>
          <p:cNvSpPr>
            <a:spLocks noGrp="1"/>
          </p:cNvSpPr>
          <p:nvPr>
            <p:ph type="dt" sz="half" idx="10"/>
          </p:nvPr>
        </p:nvSpPr>
        <p:spPr/>
        <p:txBody>
          <a:bodyPr/>
          <a:lstStyle/>
          <a:p>
            <a:fld id="{0874E525-8DC3-4DB0-9EAE-E6B924A4EC83}" type="datetime1">
              <a:rPr lang="fr-FR" smtClean="0"/>
              <a:t>14/04/2022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84F8F30-306B-41BF-A053-882421CA3BDD}" type="slidenum">
              <a:rPr lang="fr-FR" smtClean="0"/>
              <a:t>‹N°›</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6" name="Espace réservé de la date 5"/>
          <p:cNvSpPr>
            <a:spLocks noGrp="1"/>
          </p:cNvSpPr>
          <p:nvPr>
            <p:ph type="dt" sz="half" idx="10"/>
          </p:nvPr>
        </p:nvSpPr>
        <p:spPr/>
        <p:txBody>
          <a:bodyPr rtlCol="0"/>
          <a:lstStyle/>
          <a:p>
            <a:fld id="{2CE7B164-AB74-49D4-B574-60F9AAA819AF}" type="datetime1">
              <a:rPr lang="fr-FR" smtClean="0"/>
              <a:t>14/04/2022</a:t>
            </a:fld>
            <a:endParaRPr lang="fr-FR"/>
          </a:p>
        </p:txBody>
      </p:sp>
      <p:sp>
        <p:nvSpPr>
          <p:cNvPr id="7" name="Espace réservé du numéro de diapositive 6"/>
          <p:cNvSpPr>
            <a:spLocks noGrp="1"/>
          </p:cNvSpPr>
          <p:nvPr>
            <p:ph type="sldNum" sz="quarter" idx="11"/>
          </p:nvPr>
        </p:nvSpPr>
        <p:spPr/>
        <p:txBody>
          <a:bodyPr rtlCol="0"/>
          <a:lstStyle/>
          <a:p>
            <a:fld id="{384F8F30-306B-41BF-A053-882421CA3BDD}" type="slidenum">
              <a:rPr lang="fr-FR" smtClean="0"/>
              <a:t>‹N°›</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F9C1154-5559-467B-AEAA-E6BDEE1EF88B}" type="datetime1">
              <a:rPr lang="fr-FR" smtClean="0"/>
              <a:t>14/04/2022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1" name="Espace réservé de la date 20"/>
          <p:cNvSpPr>
            <a:spLocks noGrp="1"/>
          </p:cNvSpPr>
          <p:nvPr>
            <p:ph type="dt" sz="half" idx="14"/>
          </p:nvPr>
        </p:nvSpPr>
        <p:spPr/>
        <p:txBody>
          <a:bodyPr rtlCol="0"/>
          <a:lstStyle/>
          <a:p>
            <a:fld id="{894FB641-6838-4FD2-84CF-DAFBC67C1295}" type="datetime1">
              <a:rPr lang="fr-FR" smtClean="0"/>
              <a:t>14/04/2022</a:t>
            </a:fld>
            <a:endParaRPr lang="fr-FR"/>
          </a:p>
        </p:txBody>
      </p:sp>
      <p:sp>
        <p:nvSpPr>
          <p:cNvPr id="22" name="Espace réservé du numéro de diapositive 21"/>
          <p:cNvSpPr>
            <a:spLocks noGrp="1"/>
          </p:cNvSpPr>
          <p:nvPr>
            <p:ph type="sldNum" sz="quarter" idx="15"/>
          </p:nvPr>
        </p:nvSpPr>
        <p:spPr/>
        <p:txBody>
          <a:bodyPr rtlCol="0"/>
          <a:lstStyle/>
          <a:p>
            <a:fld id="{384F8F30-306B-41BF-A053-882421CA3BDD}" type="slidenum">
              <a:rPr lang="fr-FR" smtClean="0"/>
              <a:t>‹N°›</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317EF0C1-AC7C-47DA-8124-3546DDA42DB0}" type="datetime1">
              <a:rPr lang="fr-FR" smtClean="0"/>
              <a:t>14/04/2022</a:t>
            </a:fld>
            <a:endParaRPr lang="fr-FR"/>
          </a:p>
        </p:txBody>
      </p:sp>
      <p:sp>
        <p:nvSpPr>
          <p:cNvPr id="18" name="Espace réservé du numéro de diapositive 17"/>
          <p:cNvSpPr>
            <a:spLocks noGrp="1"/>
          </p:cNvSpPr>
          <p:nvPr>
            <p:ph type="sldNum" sz="quarter" idx="11"/>
          </p:nvPr>
        </p:nvSpPr>
        <p:spPr/>
        <p:txBody>
          <a:bodyPr rtlCol="0"/>
          <a:lstStyle/>
          <a:p>
            <a:fld id="{384F8F30-306B-41BF-A053-882421CA3BDD}" type="slidenum">
              <a:rPr lang="fr-FR" smtClean="0"/>
              <a:t>‹N°›</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A25CD1A-6392-4EEA-82BC-4CBC43030BEF}" type="datetime1">
              <a:rPr lang="fr-FR" smtClean="0"/>
              <a:t>14/04/2022</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384F8F30-306B-41BF-A053-882421CA3BDD}"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eveloper.android.com/sdk/installing/studio.html"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developer.android.com/guide/topics/ui/declaring-layout.html" TargetMode="Externa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xamarin.com/"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developer.android.com/guide/topics/ui/declaring-layout.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www.frandroid.com/actualites-generales/147986_levolution-des-versions-dandroid-en-image"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developer.android.com/guide/topics/ui/notifiers/toasts.html"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developer.android.com/guide/topics/ui/notifiers/toasts.html" TargetMode="External"/><Relationship Id="rId2" Type="http://schemas.openxmlformats.org/officeDocument/2006/relationships/hyperlink" Target="http://supertos.free.fr/supertos.php?page=1114"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upertos.free.fr/supertos.php?page=1125"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upertos.free.fr/supertos.php?page=1277" TargetMode="External"/><Relationship Id="rId2" Type="http://schemas.openxmlformats.org/officeDocument/2006/relationships/hyperlink" Target="http://supertos.free.fr/supertos.php?page=1289" TargetMode="External"/><Relationship Id="rId1" Type="http://schemas.openxmlformats.org/officeDocument/2006/relationships/slideLayout" Target="../slideLayouts/slideLayout2.xml"/><Relationship Id="rId6" Type="http://schemas.openxmlformats.org/officeDocument/2006/relationships/hyperlink" Target="http://supertos.free.fr/supertos.php?page=1314" TargetMode="External"/><Relationship Id="rId5" Type="http://schemas.openxmlformats.org/officeDocument/2006/relationships/hyperlink" Target="http://supertos.free.fr/supertos.php?page=-1&amp;pageabs=html/portables/annexe/version.htm" TargetMode="External"/><Relationship Id="rId4" Type="http://schemas.openxmlformats.org/officeDocument/2006/relationships/hyperlink" Target="http://supertos.free.fr/supertos.php?page=1313"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upertos.free.fr/supertos.php?page=1210" TargetMode="External"/><Relationship Id="rId2" Type="http://schemas.openxmlformats.org/officeDocument/2006/relationships/hyperlink" Target="http://supertos.free.fr/supertos.php?page=1222"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developer.android.com/develop/index.html" TargetMode="External"/><Relationship Id="rId2" Type="http://schemas.openxmlformats.org/officeDocument/2006/relationships/hyperlink" Target="http://www.vogella.com/android.html" TargetMode="External"/><Relationship Id="rId1" Type="http://schemas.openxmlformats.org/officeDocument/2006/relationships/slideLayout" Target="../slideLayouts/slideLayout2.xml"/><Relationship Id="rId4" Type="http://schemas.openxmlformats.org/officeDocument/2006/relationships/hyperlink" Target="http://www.tutos-android.com/introduction-programmation-androi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developer.android.com/guide/topics/intents/intents-filters.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tutos-android.com/comprendre-relativelayout-android" TargetMode="External"/><Relationship Id="rId2" Type="http://schemas.openxmlformats.org/officeDocument/2006/relationships/hyperlink" Target="http://developer.android.com/reference/android/view/ViewGroup.html"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developer.android.com/reference/android/app/Activity.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hyperlink" Target="http://developer.android.com/reference/android/R.layout.html#simple_expandable_list_item_1" TargetMode="External"/><Relationship Id="rId2" Type="http://schemas.openxmlformats.org/officeDocument/2006/relationships/hyperlink" Target="http://developer.android.com/reference/android/R.layout.html" TargetMode="Externa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developer.android.com/reference/android/R.layout.html#simple_list_item_checked"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developer.android.com/reference/android/content/Intent.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developer.android.com/reference/java/lang/Class.html" TargetMode="External"/><Relationship Id="rId2" Type="http://schemas.openxmlformats.org/officeDocument/2006/relationships/hyperlink" Target="http://developer.android.com/reference/android/content/Context.html"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developer.android.com/reference/android/net/Uri.html" TargetMode="External"/><Relationship Id="rId4" Type="http://schemas.openxmlformats.org/officeDocument/2006/relationships/hyperlink" Target="http://developer.android.com/reference/java/lang/String.html"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developer.android.com/reference/android/app/Activity.html#onCreate(android.os.Bundle)" TargetMode="External"/><Relationship Id="rId2" Type="http://schemas.openxmlformats.org/officeDocument/2006/relationships/hyperlink" Target="http://developer.android.com/reference/android/content/Context.html#startActivity(android.content.Intent)"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ANDROID</a:t>
            </a: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a:t>
            </a:fld>
            <a:endParaRPr lang="fr-FR"/>
          </a:p>
        </p:txBody>
      </p:sp>
    </p:spTree>
    <p:extLst>
      <p:ext uri="{BB962C8B-B14F-4D97-AF65-F5344CB8AC3E}">
        <p14:creationId xmlns:p14="http://schemas.microsoft.com/office/powerpoint/2010/main" val="4289536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Développement en natif avec Java avec android studio</a:t>
            </a:r>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10</a:t>
            </a:fld>
            <a:endParaRPr lang="fr-FR"/>
          </a:p>
        </p:txBody>
      </p:sp>
    </p:spTree>
    <p:extLst>
      <p:ext uri="{BB962C8B-B14F-4D97-AF65-F5344CB8AC3E}">
        <p14:creationId xmlns:p14="http://schemas.microsoft.com/office/powerpoint/2010/main" val="2900693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catégories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100</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59118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23814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catégories</a:t>
            </a:r>
          </a:p>
        </p:txBody>
      </p:sp>
      <p:sp>
        <p:nvSpPr>
          <p:cNvPr id="3" name="Espace réservé du contenu 2"/>
          <p:cNvSpPr>
            <a:spLocks noGrp="1"/>
          </p:cNvSpPr>
          <p:nvPr>
            <p:ph sz="quarter" idx="1"/>
          </p:nvPr>
        </p:nvSpPr>
        <p:spPr>
          <a:xfrm>
            <a:off x="457200" y="4149080"/>
            <a:ext cx="7467600" cy="2324872"/>
          </a:xfrm>
        </p:spPr>
        <p:txBody>
          <a:bodyPr/>
          <a:lstStyle/>
          <a:p>
            <a:endParaRPr lang="fr-F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101</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46" y="1556792"/>
            <a:ext cx="8188971"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8220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données</a:t>
            </a:r>
            <a:br>
              <a:rPr lang="fr-FR" b="1" dirty="0"/>
            </a:br>
            <a:endParaRPr lang="fr-FR" dirty="0"/>
          </a:p>
        </p:txBody>
      </p:sp>
      <p:sp>
        <p:nvSpPr>
          <p:cNvPr id="3" name="Espace réservé du contenu 2"/>
          <p:cNvSpPr>
            <a:spLocks noGrp="1"/>
          </p:cNvSpPr>
          <p:nvPr>
            <p:ph sz="quarter" idx="1"/>
          </p:nvPr>
        </p:nvSpPr>
        <p:spPr>
          <a:xfrm>
            <a:off x="457200" y="1600200"/>
            <a:ext cx="7467600" cy="3629000"/>
          </a:xfrm>
        </p:spPr>
        <p:txBody>
          <a:bodyPr/>
          <a:lstStyle/>
          <a:p>
            <a:r>
              <a:rPr lang="fr-FR" dirty="0"/>
              <a:t>Il est possible de préciser plusieurs informations sur les données que cette activité peut traiter. Principalement, on peut préciser le schéma qu'on veut avec </a:t>
            </a:r>
            <a:r>
              <a:rPr lang="fr-FR" dirty="0" err="1"/>
              <a:t>android:scheme</a:t>
            </a:r>
            <a:r>
              <a:rPr lang="fr-FR" dirty="0"/>
              <a:t>, on peut aussi préciser le type MIME avec </a:t>
            </a:r>
            <a:r>
              <a:rPr lang="fr-FR" dirty="0" err="1"/>
              <a:t>android:mimeType</a:t>
            </a:r>
            <a:r>
              <a:rPr lang="fr-FR" dirty="0"/>
              <a:t>. Par exemple, si notre application traite des fichiers textes qui proviennent d'internet, on aura besoin du type « texte » et du schéma « internet », ce qui donne :</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102</a:t>
            </a:fld>
            <a:endParaRPr lang="fr-FR"/>
          </a:p>
        </p:txBody>
      </p:sp>
      <p:sp>
        <p:nvSpPr>
          <p:cNvPr id="5" name="Rectangle 4"/>
          <p:cNvSpPr/>
          <p:nvPr/>
        </p:nvSpPr>
        <p:spPr>
          <a:xfrm>
            <a:off x="755576" y="5157192"/>
            <a:ext cx="7488832" cy="646331"/>
          </a:xfrm>
          <a:prstGeom prst="rect">
            <a:avLst/>
          </a:prstGeom>
        </p:spPr>
        <p:txBody>
          <a:bodyPr wrap="square">
            <a:spAutoFit/>
          </a:bodyPr>
          <a:lstStyle/>
          <a:p>
            <a:r>
              <a:rPr lang="fr-FR" dirty="0"/>
              <a:t>&lt;data </a:t>
            </a:r>
            <a:r>
              <a:rPr lang="fr-FR" dirty="0" err="1"/>
              <a:t>android:mimeType</a:t>
            </a:r>
            <a:r>
              <a:rPr lang="fr-FR" dirty="0"/>
              <a:t>="text/plain" </a:t>
            </a:r>
            <a:r>
              <a:rPr lang="fr-FR" dirty="0" err="1"/>
              <a:t>android:scheme</a:t>
            </a:r>
            <a:r>
              <a:rPr lang="fr-FR" dirty="0"/>
              <a:t>="http" /&gt; </a:t>
            </a:r>
          </a:p>
          <a:p>
            <a:r>
              <a:rPr lang="fr-FR" dirty="0"/>
              <a:t>&lt;data </a:t>
            </a:r>
            <a:r>
              <a:rPr lang="fr-FR" dirty="0" err="1"/>
              <a:t>android:mimeType</a:t>
            </a:r>
            <a:r>
              <a:rPr lang="fr-FR" dirty="0"/>
              <a:t>="text/plain" </a:t>
            </a:r>
            <a:r>
              <a:rPr lang="fr-FR" dirty="0" err="1"/>
              <a:t>android:scheme</a:t>
            </a:r>
            <a:r>
              <a:rPr lang="fr-FR" dirty="0"/>
              <a:t>="https" /&gt;</a:t>
            </a:r>
          </a:p>
        </p:txBody>
      </p:sp>
    </p:spTree>
    <p:extLst>
      <p:ext uri="{BB962C8B-B14F-4D97-AF65-F5344CB8AC3E}">
        <p14:creationId xmlns:p14="http://schemas.microsoft.com/office/powerpoint/2010/main" val="31334517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Exercice: faire une appel implicite vers le composeur de numéro téléphonique</a:t>
            </a:r>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103</a:t>
            </a:fld>
            <a:endParaRPr lang="fr-FR"/>
          </a:p>
        </p:txBody>
      </p:sp>
    </p:spTree>
    <p:extLst>
      <p:ext uri="{BB962C8B-B14F-4D97-AF65-F5344CB8AC3E}">
        <p14:creationId xmlns:p14="http://schemas.microsoft.com/office/powerpoint/2010/main" val="34210414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Exercice: faire une appel implicite vers le composeur de numéro téléphonique</a:t>
            </a:r>
          </a:p>
        </p:txBody>
      </p:sp>
      <p:sp>
        <p:nvSpPr>
          <p:cNvPr id="3" name="Espace réservé du contenu 2"/>
          <p:cNvSpPr>
            <a:spLocks noGrp="1"/>
          </p:cNvSpPr>
          <p:nvPr>
            <p:ph sz="quarter" idx="1"/>
          </p:nvPr>
        </p:nvSpPr>
        <p:spPr/>
        <p:txBody>
          <a:bodyPr/>
          <a:lstStyle/>
          <a:p>
            <a:r>
              <a:rPr lang="fr-FR" dirty="0"/>
              <a:t>N’oubliez pas de passer le </a:t>
            </a:r>
            <a:r>
              <a:rPr lang="fr-FR" dirty="0" err="1"/>
              <a:t>num</a:t>
            </a:r>
            <a:r>
              <a:rPr lang="fr-FR" dirty="0"/>
              <a:t> de tel dans un URI</a:t>
            </a:r>
          </a:p>
          <a:p>
            <a:r>
              <a:rPr lang="fr-FR" dirty="0"/>
              <a:t>Correction dans le projet </a:t>
            </a:r>
            <a:r>
              <a:rPr lang="fr-FR" dirty="0" err="1"/>
              <a:t>ExempleImpliciteExplicite</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104</a:t>
            </a:fld>
            <a:endParaRPr lang="fr-FR"/>
          </a:p>
        </p:txBody>
      </p:sp>
    </p:spTree>
    <p:extLst>
      <p:ext uri="{BB962C8B-B14F-4D97-AF65-F5344CB8AC3E}">
        <p14:creationId xmlns:p14="http://schemas.microsoft.com/office/powerpoint/2010/main" val="577078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Exercice: faire une appel implicite</a:t>
            </a:r>
          </a:p>
        </p:txBody>
      </p:sp>
      <p:sp>
        <p:nvSpPr>
          <p:cNvPr id="3" name="Sous-titre 2"/>
          <p:cNvSpPr>
            <a:spLocks noGrp="1"/>
          </p:cNvSpPr>
          <p:nvPr>
            <p:ph type="subTitle" idx="1"/>
          </p:nvPr>
        </p:nvSpPr>
        <p:spPr/>
        <p:txBody>
          <a:bodyPr/>
          <a:lstStyle/>
          <a:p>
            <a:r>
              <a:rPr lang="fr-FR" dirty="0"/>
              <a:t>Vous pouvez spécifier vos propres actions pour une utilisation par des intentions au sein de votre application ou d’une autre application.</a:t>
            </a:r>
          </a:p>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105</a:t>
            </a:fld>
            <a:endParaRPr lang="fr-FR"/>
          </a:p>
        </p:txBody>
      </p:sp>
    </p:spTree>
    <p:extLst>
      <p:ext uri="{BB962C8B-B14F-4D97-AF65-F5344CB8AC3E}">
        <p14:creationId xmlns:p14="http://schemas.microsoft.com/office/powerpoint/2010/main" val="42485133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 faire une appel implicite</a:t>
            </a:r>
          </a:p>
        </p:txBody>
      </p:sp>
      <p:sp>
        <p:nvSpPr>
          <p:cNvPr id="3" name="Espace réservé du contenu 2"/>
          <p:cNvSpPr>
            <a:spLocks noGrp="1"/>
          </p:cNvSpPr>
          <p:nvPr>
            <p:ph sz="quarter" idx="1"/>
          </p:nvPr>
        </p:nvSpPr>
        <p:spPr/>
        <p:txBody>
          <a:bodyPr/>
          <a:lstStyle/>
          <a:p>
            <a:r>
              <a:rPr lang="fr-FR" dirty="0"/>
              <a:t>Déclarer votre propre action, et réalisez un appel implicite vers cette action.</a:t>
            </a:r>
          </a:p>
          <a:p>
            <a:r>
              <a:rPr lang="fr-FR" dirty="0"/>
              <a:t>Aide:</a:t>
            </a:r>
          </a:p>
          <a:p>
            <a:pPr lvl="1"/>
            <a:r>
              <a:rPr lang="fr-FR" dirty="0"/>
              <a:t>Il faut déclarer une catégorie par default dans l’</a:t>
            </a:r>
            <a:r>
              <a:rPr lang="fr-FR" dirty="0" err="1"/>
              <a:t>intent</a:t>
            </a:r>
            <a:r>
              <a:rPr lang="fr-FR" dirty="0"/>
              <a:t> </a:t>
            </a:r>
            <a:r>
              <a:rPr lang="fr-FR" dirty="0" err="1"/>
              <a:t>filter</a:t>
            </a:r>
            <a:r>
              <a:rPr lang="fr-FR" dirty="0"/>
              <a:t> de l’</a:t>
            </a:r>
            <a:r>
              <a:rPr lang="fr-FR" dirty="0" err="1"/>
              <a:t>activite</a:t>
            </a:r>
            <a:r>
              <a:rPr lang="fr-FR" dirty="0"/>
              <a:t> qui doit être appelé implicitement</a:t>
            </a:r>
          </a:p>
          <a:p>
            <a:pPr lvl="1"/>
            <a:endParaRPr lang="fr-FR" dirty="0"/>
          </a:p>
          <a:p>
            <a:pPr lvl="1"/>
            <a:endParaRPr lang="fr-FR" dirty="0"/>
          </a:p>
          <a:p>
            <a:r>
              <a:rPr lang="fr-FR" dirty="0"/>
              <a:t>Correction dans le projet </a:t>
            </a:r>
            <a:r>
              <a:rPr lang="fr-FR" dirty="0" err="1"/>
              <a:t>ExempleImpliciteExplicite</a:t>
            </a:r>
            <a:endParaRPr lang="fr-FR" dirty="0"/>
          </a:p>
          <a:p>
            <a:pPr lvl="1"/>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106</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7" y="4077072"/>
            <a:ext cx="5101357" cy="278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4400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sécurité lors de l’appel implicite</a:t>
            </a:r>
          </a:p>
        </p:txBody>
      </p:sp>
      <p:sp>
        <p:nvSpPr>
          <p:cNvPr id="3" name="Espace réservé du contenu 2"/>
          <p:cNvSpPr>
            <a:spLocks noGrp="1"/>
          </p:cNvSpPr>
          <p:nvPr>
            <p:ph sz="quarter" idx="1"/>
          </p:nvPr>
        </p:nvSpPr>
        <p:spPr/>
        <p:txBody>
          <a:bodyPr>
            <a:normAutofit/>
          </a:bodyPr>
          <a:lstStyle/>
          <a:p>
            <a:r>
              <a:rPr lang="fr-FR" dirty="0"/>
              <a:t>Première sécurité, ne pas permettre d’appeler son activité en implicite!</a:t>
            </a:r>
          </a:p>
          <a:p>
            <a:r>
              <a:rPr lang="fr-FR" dirty="0"/>
              <a:t>Gérer si aucune activité est trouvé: </a:t>
            </a:r>
            <a:r>
              <a:rPr lang="fr-FR" dirty="0" err="1"/>
              <a:t>try</a:t>
            </a:r>
            <a:r>
              <a:rPr lang="fr-FR" dirty="0"/>
              <a:t> catch pour l’exception </a:t>
            </a:r>
            <a:r>
              <a:rPr lang="fr-FR" dirty="0" err="1"/>
              <a:t>ActivityNotFoundException</a:t>
            </a:r>
            <a:endParaRPr lang="fr-FR" dirty="0"/>
          </a:p>
          <a:p>
            <a:r>
              <a:rPr lang="fr-FR" dirty="0"/>
              <a:t>On peut vérifier qu’une activité va répondre</a:t>
            </a:r>
          </a:p>
          <a:p>
            <a:pPr marL="365760" lvl="1" indent="0">
              <a:buNone/>
            </a:pPr>
            <a:r>
              <a:rPr lang="fr-FR" sz="1400" dirty="0" err="1"/>
              <a:t>Intent</a:t>
            </a:r>
            <a:r>
              <a:rPr lang="fr-FR" sz="1400" dirty="0"/>
              <a:t> </a:t>
            </a:r>
            <a:r>
              <a:rPr lang="fr-FR" sz="1400" dirty="0" err="1"/>
              <a:t>intent</a:t>
            </a:r>
            <a:r>
              <a:rPr lang="fr-FR" sz="1400" dirty="0"/>
              <a:t> = new </a:t>
            </a:r>
            <a:r>
              <a:rPr lang="fr-FR" sz="1400" dirty="0" err="1"/>
              <a:t>Intent</a:t>
            </a:r>
            <a:r>
              <a:rPr lang="fr-FR" sz="1400" dirty="0"/>
              <a:t>(</a:t>
            </a:r>
            <a:r>
              <a:rPr lang="fr-FR" sz="1400" dirty="0" err="1"/>
              <a:t>Intent.ACTION_VIEW</a:t>
            </a:r>
            <a:r>
              <a:rPr lang="fr-FR" sz="1400" dirty="0"/>
              <a:t>, </a:t>
            </a:r>
            <a:r>
              <a:rPr lang="fr-FR" sz="1400" dirty="0" err="1"/>
              <a:t>Uri.parse</a:t>
            </a:r>
            <a:r>
              <a:rPr lang="fr-FR" sz="1400" dirty="0"/>
              <a:t>("tel:0606060606"));</a:t>
            </a:r>
          </a:p>
          <a:p>
            <a:pPr marL="365760" lvl="1" indent="0">
              <a:buNone/>
            </a:pPr>
            <a:r>
              <a:rPr lang="fr-FR" sz="1400" dirty="0" err="1"/>
              <a:t>PackageManager</a:t>
            </a:r>
            <a:r>
              <a:rPr lang="fr-FR" sz="1400" dirty="0"/>
              <a:t> manager = </a:t>
            </a:r>
            <a:r>
              <a:rPr lang="fr-FR" sz="1400" dirty="0" err="1"/>
              <a:t>getPackageManager</a:t>
            </a:r>
            <a:r>
              <a:rPr lang="fr-FR" sz="1400" dirty="0"/>
              <a:t>();</a:t>
            </a:r>
          </a:p>
          <a:p>
            <a:pPr marL="365760" lvl="1" indent="0">
              <a:buNone/>
            </a:pPr>
            <a:r>
              <a:rPr lang="fr-FR" sz="1400" dirty="0" err="1"/>
              <a:t>ComponentName</a:t>
            </a:r>
            <a:r>
              <a:rPr lang="fr-FR" sz="1400" dirty="0"/>
              <a:t> component = </a:t>
            </a:r>
            <a:r>
              <a:rPr lang="fr-FR" sz="1400" dirty="0" err="1"/>
              <a:t>intent.resolveActivity</a:t>
            </a:r>
            <a:r>
              <a:rPr lang="fr-FR" sz="1400" dirty="0"/>
              <a:t>(manager);</a:t>
            </a:r>
          </a:p>
          <a:p>
            <a:pPr marL="365760" lvl="1" indent="0">
              <a:buNone/>
            </a:pPr>
            <a:r>
              <a:rPr lang="fr-FR" sz="1400" dirty="0"/>
              <a:t>// On vérifie que component n'est pas </a:t>
            </a:r>
            <a:r>
              <a:rPr lang="fr-FR" sz="1400" dirty="0" err="1"/>
              <a:t>null</a:t>
            </a:r>
            <a:endParaRPr lang="fr-FR" sz="1400" dirty="0"/>
          </a:p>
          <a:p>
            <a:pPr marL="365760" lvl="1" indent="0">
              <a:buNone/>
            </a:pPr>
            <a:r>
              <a:rPr lang="fr-FR" sz="1400" dirty="0"/>
              <a:t>if(component != </a:t>
            </a:r>
            <a:r>
              <a:rPr lang="fr-FR" sz="1400" dirty="0" err="1"/>
              <a:t>null</a:t>
            </a:r>
            <a:r>
              <a:rPr lang="fr-FR" sz="1400" dirty="0"/>
              <a:t>)</a:t>
            </a:r>
          </a:p>
          <a:p>
            <a:pPr marL="365760" lvl="1" indent="0">
              <a:buNone/>
            </a:pPr>
            <a:r>
              <a:rPr lang="fr-FR" sz="1400" dirty="0"/>
              <a:t>  //Alors c'est qu'il y a une activité qui va gérer l'</a:t>
            </a:r>
            <a:r>
              <a:rPr lang="fr-FR" sz="1400" dirty="0" err="1"/>
              <a:t>intent</a:t>
            </a:r>
            <a:endParaRPr lang="fr-FR" sz="1400"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107</a:t>
            </a:fld>
            <a:endParaRPr lang="fr-FR"/>
          </a:p>
        </p:txBody>
      </p:sp>
    </p:spTree>
    <p:extLst>
      <p:ext uri="{BB962C8B-B14F-4D97-AF65-F5344CB8AC3E}">
        <p14:creationId xmlns:p14="http://schemas.microsoft.com/office/powerpoint/2010/main" val="25483870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sécurité lors de l’appel implicite</a:t>
            </a:r>
          </a:p>
        </p:txBody>
      </p:sp>
      <p:sp>
        <p:nvSpPr>
          <p:cNvPr id="3" name="Espace réservé du contenu 2"/>
          <p:cNvSpPr>
            <a:spLocks noGrp="1"/>
          </p:cNvSpPr>
          <p:nvPr>
            <p:ph sz="quarter" idx="1"/>
          </p:nvPr>
        </p:nvSpPr>
        <p:spPr/>
        <p:txBody>
          <a:bodyPr>
            <a:normAutofit/>
          </a:bodyPr>
          <a:lstStyle/>
          <a:p>
            <a:r>
              <a:rPr lang="fr-FR" dirty="0"/>
              <a:t>Si on a plusieurs réponses possibles, alors le système (</a:t>
            </a:r>
            <a:r>
              <a:rPr lang="fr-FR" dirty="0" err="1"/>
              <a:t>Intent</a:t>
            </a:r>
            <a:r>
              <a:rPr lang="fr-FR" dirty="0"/>
              <a:t> </a:t>
            </a:r>
            <a:r>
              <a:rPr lang="fr-FR" dirty="0" err="1"/>
              <a:t>Resolver</a:t>
            </a:r>
            <a:r>
              <a:rPr lang="fr-FR" dirty="0"/>
              <a:t>) va demander à l'utilisateur de choisir à l'aide d'une boîte de dialogue. Si l'utilisateur choisit une action par défaut pour un </a:t>
            </a:r>
            <a:r>
              <a:rPr lang="fr-FR" dirty="0" err="1"/>
              <a:t>intent</a:t>
            </a:r>
            <a:r>
              <a:rPr lang="fr-FR" dirty="0"/>
              <a:t>, alors à chaque fois que le même </a:t>
            </a:r>
            <a:r>
              <a:rPr lang="fr-FR" dirty="0" err="1"/>
              <a:t>intent</a:t>
            </a:r>
            <a:r>
              <a:rPr lang="fr-FR" dirty="0"/>
              <a:t> sera émis ce sera toujours le même composant qui sera sélectionné. Ce n’est pas toujours bon, donc il faudra utiliser obliger l'utilisateur à choisir parmi plusieurs éventualités à l'aide de</a:t>
            </a:r>
          </a:p>
          <a:p>
            <a:pPr marL="365760" lvl="1" indent="0">
              <a:buNone/>
            </a:pPr>
            <a:r>
              <a:rPr lang="fr-FR" sz="1600" dirty="0" err="1"/>
              <a:t>Intent</a:t>
            </a:r>
            <a:r>
              <a:rPr lang="fr-FR" sz="1600" dirty="0"/>
              <a:t> </a:t>
            </a:r>
            <a:r>
              <a:rPr lang="fr-FR" sz="1600" dirty="0" err="1"/>
              <a:t>createChooser</a:t>
            </a:r>
            <a:r>
              <a:rPr lang="fr-FR" sz="1600" dirty="0"/>
              <a:t>(</a:t>
            </a:r>
            <a:r>
              <a:rPr lang="fr-FR" sz="1600" dirty="0" err="1"/>
              <a:t>Intent</a:t>
            </a:r>
            <a:r>
              <a:rPr lang="fr-FR" sz="1600" dirty="0"/>
              <a:t> </a:t>
            </a:r>
            <a:r>
              <a:rPr lang="fr-FR" sz="1600" dirty="0" err="1"/>
              <a:t>target</a:t>
            </a:r>
            <a:r>
              <a:rPr lang="fr-FR" sz="1600" dirty="0"/>
              <a:t>, CharSequence titre)</a:t>
            </a:r>
          </a:p>
          <a:p>
            <a:pPr marL="365760" lvl="1" indent="0">
              <a:buNone/>
            </a:pPr>
            <a:endParaRPr lang="fr-FR" sz="1100"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108</a:t>
            </a:fld>
            <a:endParaRPr lang="fr-FR"/>
          </a:p>
        </p:txBody>
      </p:sp>
    </p:spTree>
    <p:extLst>
      <p:ext uri="{BB962C8B-B14F-4D97-AF65-F5344CB8AC3E}">
        <p14:creationId xmlns:p14="http://schemas.microsoft.com/office/powerpoint/2010/main" val="10242951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persistance des données</a:t>
            </a:r>
          </a:p>
        </p:txBody>
      </p:sp>
      <p:sp>
        <p:nvSpPr>
          <p:cNvPr id="3" name="Espace réservé du texte 2"/>
          <p:cNvSpPr>
            <a:spLocks noGrp="1"/>
          </p:cNvSpPr>
          <p:nvPr>
            <p:ph type="body" idx="1"/>
          </p:nvPr>
        </p:nvSpPr>
        <p:spPr/>
        <p:txBody>
          <a:bodyPr/>
          <a:lstStyle/>
          <a:p>
            <a:r>
              <a:rPr lang="fr-FR" dirty="0"/>
              <a:t>Persistance dans les fichiers</a:t>
            </a:r>
          </a:p>
          <a:p>
            <a:r>
              <a:rPr lang="fr-FR" dirty="0"/>
              <a:t>Persistances dans les préférences utilisateurs</a:t>
            </a:r>
          </a:p>
          <a:p>
            <a:r>
              <a:rPr lang="fr-FR" dirty="0"/>
              <a:t>Persistance en base de données avec </a:t>
            </a:r>
            <a:r>
              <a:rPr lang="fr-FR" b="0" dirty="0"/>
              <a:t>SQLITE</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109</a:t>
            </a:fld>
            <a:endParaRPr lang="fr-FR"/>
          </a:p>
        </p:txBody>
      </p:sp>
    </p:spTree>
    <p:extLst>
      <p:ext uri="{BB962C8B-B14F-4D97-AF65-F5344CB8AC3E}">
        <p14:creationId xmlns:p14="http://schemas.microsoft.com/office/powerpoint/2010/main" val="426643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Développement en natif avec Java avec android studio</a:t>
            </a:r>
          </a:p>
        </p:txBody>
      </p:sp>
      <p:sp>
        <p:nvSpPr>
          <p:cNvPr id="3" name="Espace réservé du contenu 2"/>
          <p:cNvSpPr>
            <a:spLocks noGrp="1"/>
          </p:cNvSpPr>
          <p:nvPr>
            <p:ph sz="quarter" idx="1"/>
          </p:nvPr>
        </p:nvSpPr>
        <p:spPr>
          <a:xfrm>
            <a:off x="457200" y="1600200"/>
            <a:ext cx="4690864" cy="4925144"/>
          </a:xfrm>
        </p:spPr>
        <p:txBody>
          <a:bodyPr>
            <a:normAutofit lnSpcReduction="10000"/>
          </a:bodyPr>
          <a:lstStyle/>
          <a:p>
            <a:r>
              <a:rPr lang="fr-FR" dirty="0">
                <a:hlinkClick r:id="rId2"/>
              </a:rPr>
              <a:t>Android Studio </a:t>
            </a:r>
            <a:r>
              <a:rPr lang="fr-FR" dirty="0"/>
              <a:t>se base sur un second produit, nommé </a:t>
            </a:r>
            <a:r>
              <a:rPr lang="fr-FR" dirty="0" err="1"/>
              <a:t>Gradle</a:t>
            </a:r>
            <a:r>
              <a:rPr lang="fr-FR" dirty="0"/>
              <a:t>, dédié à la construction et la compilation (</a:t>
            </a:r>
            <a:r>
              <a:rPr lang="fr-FR" dirty="0" err="1"/>
              <a:t>build</a:t>
            </a:r>
            <a:r>
              <a:rPr lang="fr-FR" dirty="0"/>
              <a:t>), au test et au déploiement dans un environnement de développement.</a:t>
            </a:r>
          </a:p>
          <a:p>
            <a:r>
              <a:rPr lang="fr-FR" dirty="0"/>
              <a:t>L’interface d’</a:t>
            </a:r>
            <a:r>
              <a:rPr lang="fr-FR" dirty="0" err="1"/>
              <a:t>IntelliJ</a:t>
            </a:r>
            <a:r>
              <a:rPr lang="fr-FR" dirty="0"/>
              <a:t> est utilisée</a:t>
            </a:r>
          </a:p>
          <a:p>
            <a:endParaRPr lang="fr-FR" dirty="0"/>
          </a:p>
          <a:p>
            <a:r>
              <a:rPr lang="fr-FR" dirty="0"/>
              <a:t>http://developer.android.com/sdk/index.html</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a:t>
            </a:fld>
            <a:endParaRPr lang="fr-F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124744"/>
            <a:ext cx="4610100" cy="644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114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Persistance dans les fichiers</a:t>
            </a:r>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110</a:t>
            </a:fld>
            <a:endParaRPr lang="fr-FR"/>
          </a:p>
        </p:txBody>
      </p:sp>
    </p:spTree>
    <p:extLst>
      <p:ext uri="{BB962C8B-B14F-4D97-AF65-F5344CB8AC3E}">
        <p14:creationId xmlns:p14="http://schemas.microsoft.com/office/powerpoint/2010/main" val="2615619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fichiers</a:t>
            </a:r>
          </a:p>
        </p:txBody>
      </p:sp>
      <p:sp>
        <p:nvSpPr>
          <p:cNvPr id="3" name="Espace réservé du contenu 2"/>
          <p:cNvSpPr>
            <a:spLocks noGrp="1"/>
          </p:cNvSpPr>
          <p:nvPr>
            <p:ph sz="quarter" idx="1"/>
          </p:nvPr>
        </p:nvSpPr>
        <p:spPr/>
        <p:txBody>
          <a:bodyPr/>
          <a:lstStyle/>
          <a:p>
            <a:r>
              <a:rPr lang="fr-FR" dirty="0"/>
              <a:t>Stockage de fichiers</a:t>
            </a:r>
          </a:p>
          <a:p>
            <a:pPr>
              <a:buFont typeface="Arial" panose="020B0604020202020204" pitchFamily="34" charset="0"/>
              <a:buChar char="•"/>
            </a:pPr>
            <a:r>
              <a:rPr lang="fr-FR" dirty="0"/>
              <a:t>Sur le système de fichier principal de la mémoire flash interne</a:t>
            </a:r>
          </a:p>
          <a:p>
            <a:pPr>
              <a:buFont typeface="Arial" panose="020B0604020202020204" pitchFamily="34" charset="0"/>
              <a:buChar char="•"/>
            </a:pPr>
            <a:r>
              <a:rPr lang="fr-FR" dirty="0"/>
              <a:t>Sur une carte SD ou un périphérique de stockage USB connecté</a:t>
            </a:r>
          </a:p>
          <a:p>
            <a:pPr>
              <a:buFont typeface="Arial" panose="020B0604020202020204" pitchFamily="34" charset="0"/>
              <a:buChar char="•"/>
            </a:pPr>
            <a:r>
              <a:rPr lang="fr-FR" dirty="0"/>
              <a:t>En ligne sur une machine distante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111</a:t>
            </a:fld>
            <a:endParaRPr lang="fr-FR"/>
          </a:p>
        </p:txBody>
      </p:sp>
    </p:spTree>
    <p:extLst>
      <p:ext uri="{BB962C8B-B14F-4D97-AF65-F5344CB8AC3E}">
        <p14:creationId xmlns:p14="http://schemas.microsoft.com/office/powerpoint/2010/main" val="3333239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Manipulation de fichiers internes</a:t>
            </a:r>
          </a:p>
        </p:txBody>
      </p:sp>
      <p:sp>
        <p:nvSpPr>
          <p:cNvPr id="3" name="Espace réservé du contenu 2"/>
          <p:cNvSpPr>
            <a:spLocks noGrp="1"/>
          </p:cNvSpPr>
          <p:nvPr>
            <p:ph sz="quarter" idx="1"/>
          </p:nvPr>
        </p:nvSpPr>
        <p:spPr/>
        <p:txBody>
          <a:bodyPr>
            <a:noAutofit/>
          </a:bodyPr>
          <a:lstStyle/>
          <a:p>
            <a:r>
              <a:rPr lang="fr-FR" sz="1400" dirty="0"/>
              <a:t>Chaque application dispose d'un répertoire réservé pour stocker ses fichiers (noms de fichier en UTF-8) récupérable avec </a:t>
            </a:r>
            <a:r>
              <a:rPr lang="fr-FR" sz="1400" i="1" dirty="0"/>
              <a:t>File </a:t>
            </a:r>
            <a:r>
              <a:rPr lang="fr-FR" sz="1400" i="1" dirty="0" err="1"/>
              <a:t>Context.getFilesDir</a:t>
            </a:r>
            <a:r>
              <a:rPr lang="fr-FR" sz="1400" i="1" dirty="0"/>
              <a:t>() </a:t>
            </a:r>
            <a:r>
              <a:rPr lang="fr-FR" sz="1400" dirty="0"/>
              <a:t>(ce répertoire est détruit lors de la désinstallation de l'application)</a:t>
            </a:r>
          </a:p>
          <a:p>
            <a:r>
              <a:rPr lang="fr-FR" sz="1400" dirty="0"/>
              <a:t>Le système de fichiers interne peut être chiffré à l'aide du mot de passe de déverrouillage</a:t>
            </a:r>
          </a:p>
          <a:p>
            <a:r>
              <a:rPr lang="fr-FR" sz="1400" dirty="0"/>
              <a:t>Opérations (chemins </a:t>
            </a:r>
            <a:r>
              <a:rPr lang="fr-FR" sz="1400" b="1" dirty="0"/>
              <a:t>relatifs</a:t>
            </a:r>
            <a:r>
              <a:rPr lang="fr-FR" sz="1400" dirty="0"/>
              <a:t> au répertoire de l'application) sur instance de </a:t>
            </a:r>
            <a:r>
              <a:rPr lang="fr-FR" sz="1400" i="1" dirty="0"/>
              <a:t>Context </a:t>
            </a:r>
            <a:r>
              <a:rPr lang="fr-FR" sz="1400" dirty="0"/>
              <a:t>:</a:t>
            </a:r>
          </a:p>
          <a:p>
            <a:pPr lvl="1"/>
            <a:r>
              <a:rPr lang="fr-FR" sz="1200" i="1" dirty="0" err="1"/>
              <a:t>FileInputStream</a:t>
            </a:r>
            <a:r>
              <a:rPr lang="fr-FR" sz="1200" i="1" dirty="0"/>
              <a:t> </a:t>
            </a:r>
            <a:r>
              <a:rPr lang="fr-FR" sz="1200" i="1" dirty="0" err="1"/>
              <a:t>openFileInput</a:t>
            </a:r>
            <a:r>
              <a:rPr lang="fr-FR" sz="1200" i="1" dirty="0"/>
              <a:t>(String </a:t>
            </a:r>
            <a:r>
              <a:rPr lang="fr-FR" sz="1200" i="1" dirty="0" err="1"/>
              <a:t>name</a:t>
            </a:r>
            <a:r>
              <a:rPr lang="fr-FR" sz="1200" i="1" dirty="0"/>
              <a:t>)</a:t>
            </a:r>
          </a:p>
          <a:p>
            <a:pPr lvl="1"/>
            <a:r>
              <a:rPr lang="en-US" sz="1200" i="1" dirty="0" err="1"/>
              <a:t>FileOutputStream</a:t>
            </a:r>
            <a:r>
              <a:rPr lang="en-US" sz="1200" i="1" dirty="0"/>
              <a:t> </a:t>
            </a:r>
            <a:r>
              <a:rPr lang="en-US" sz="1200" i="1" dirty="0" err="1"/>
              <a:t>openFileOutput</a:t>
            </a:r>
            <a:r>
              <a:rPr lang="en-US" sz="1200" i="1" dirty="0"/>
              <a:t>(String name, int mode)</a:t>
            </a:r>
          </a:p>
          <a:p>
            <a:pPr lvl="1"/>
            <a:r>
              <a:rPr lang="fr-FR" sz="1200" i="1" dirty="0"/>
              <a:t>File </a:t>
            </a:r>
            <a:r>
              <a:rPr lang="fr-FR" sz="1200" i="1" dirty="0" err="1"/>
              <a:t>getDir</a:t>
            </a:r>
            <a:r>
              <a:rPr lang="fr-FR" sz="1200" i="1" dirty="0"/>
              <a:t>(String </a:t>
            </a:r>
            <a:r>
              <a:rPr lang="fr-FR" sz="1200" i="1" dirty="0" err="1"/>
              <a:t>name</a:t>
            </a:r>
            <a:r>
              <a:rPr lang="fr-FR" sz="1200" i="1" dirty="0"/>
              <a:t>, int mode) </a:t>
            </a:r>
            <a:r>
              <a:rPr lang="fr-FR" sz="1200" dirty="0"/>
              <a:t>: ouverture (création si nécessaire) d'un répertoire</a:t>
            </a:r>
          </a:p>
          <a:p>
            <a:pPr lvl="1"/>
            <a:r>
              <a:rPr lang="fr-FR" sz="1200" i="1" dirty="0"/>
              <a:t>File </a:t>
            </a:r>
            <a:r>
              <a:rPr lang="fr-FR" sz="1200" i="1" dirty="0" err="1"/>
              <a:t>deleteFile</a:t>
            </a:r>
            <a:r>
              <a:rPr lang="fr-FR" sz="1200" i="1" dirty="0"/>
              <a:t>(String </a:t>
            </a:r>
            <a:r>
              <a:rPr lang="fr-FR" sz="1200" i="1" dirty="0" err="1"/>
              <a:t>name</a:t>
            </a:r>
            <a:r>
              <a:rPr lang="fr-FR" sz="1200" i="1" dirty="0"/>
              <a:t>)</a:t>
            </a:r>
          </a:p>
          <a:p>
            <a:pPr lvl="1"/>
            <a:r>
              <a:rPr lang="fr-FR" sz="1200" i="1" dirty="0"/>
              <a:t>String[] </a:t>
            </a:r>
            <a:r>
              <a:rPr lang="fr-FR" sz="1200" i="1" dirty="0" err="1"/>
              <a:t>fileList</a:t>
            </a:r>
            <a:r>
              <a:rPr lang="fr-FR" sz="1200" i="1" dirty="0"/>
              <a:t>() </a:t>
            </a:r>
            <a:r>
              <a:rPr lang="fr-FR" sz="1200" dirty="0"/>
              <a:t>: liste des fichiers privés sauvés par l'application</a:t>
            </a:r>
          </a:p>
          <a:p>
            <a:pPr marL="365760" lvl="1" indent="0">
              <a:buNone/>
            </a:pPr>
            <a:endParaRPr lang="fr-FR" sz="1200" dirty="0"/>
          </a:p>
          <a:p>
            <a:r>
              <a:rPr lang="fr-FR" sz="1400" dirty="0"/>
              <a:t>Modes de création de fichier et répertoire (combinables par ou binaire) :</a:t>
            </a:r>
          </a:p>
          <a:p>
            <a:pPr lvl="1"/>
            <a:r>
              <a:rPr lang="fr-FR" sz="1200" i="1" dirty="0"/>
              <a:t>MODE_PRIVATE </a:t>
            </a:r>
            <a:r>
              <a:rPr lang="fr-FR" sz="1200" dirty="0"/>
              <a:t>: accessibilité réservée à l'application (ou d'autres applications avec le même user ID et le même certificat (voir </a:t>
            </a:r>
            <a:r>
              <a:rPr lang="fr-FR" sz="1200" dirty="0" err="1"/>
              <a:t>android:sharedUserId</a:t>
            </a:r>
            <a:r>
              <a:rPr lang="fr-FR" sz="1200" dirty="0"/>
              <a:t>) )</a:t>
            </a:r>
          </a:p>
          <a:p>
            <a:pPr lvl="1"/>
            <a:r>
              <a:rPr lang="fr-FR" sz="1200" i="1" dirty="0"/>
              <a:t>MODE_APPEND </a:t>
            </a:r>
            <a:r>
              <a:rPr lang="fr-FR" sz="1200" dirty="0"/>
              <a:t>: ajout en fin de fichier (par défaut écrasement du fichier)</a:t>
            </a:r>
          </a:p>
          <a:p>
            <a:pPr lvl="1"/>
            <a:r>
              <a:rPr lang="fr-FR" sz="1200" i="1" dirty="0"/>
              <a:t>MODE_WORLD_{READABLE, WRITABLE} </a:t>
            </a:r>
            <a:r>
              <a:rPr lang="fr-FR" sz="1200" dirty="0"/>
              <a:t>: accessibilité en lecture, écriture pour toutes les applications. À bannir : si des données doivent être lisibles ou écrites depuis d'autres applications, elles doivent l'être depuis une API publique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112</a:t>
            </a:fld>
            <a:endParaRPr lang="fr-FR"/>
          </a:p>
        </p:txBody>
      </p:sp>
    </p:spTree>
    <p:extLst>
      <p:ext uri="{BB962C8B-B14F-4D97-AF65-F5344CB8AC3E}">
        <p14:creationId xmlns:p14="http://schemas.microsoft.com/office/powerpoint/2010/main" val="37431488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62372"/>
            <a:ext cx="7467600" cy="417512"/>
          </a:xfrm>
        </p:spPr>
        <p:txBody>
          <a:bodyPr>
            <a:normAutofit fontScale="90000"/>
          </a:bodyPr>
          <a:lstStyle/>
          <a:p>
            <a:r>
              <a:rPr lang="fr-FR" dirty="0"/>
              <a:t>Exemple de lecture/écriture dans le </a:t>
            </a:r>
            <a:r>
              <a:rPr lang="fr-FR" dirty="0" err="1"/>
              <a:t>repertoire</a:t>
            </a:r>
            <a:r>
              <a:rPr lang="fr-FR" dirty="0"/>
              <a:t> de l’application</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113</a:t>
            </a:fld>
            <a:endParaRPr lang="fr-FR"/>
          </a:p>
        </p:txBody>
      </p:sp>
      <p:sp>
        <p:nvSpPr>
          <p:cNvPr id="5" name="Espace réservé du texte 8"/>
          <p:cNvSpPr txBox="1">
            <a:spLocks/>
          </p:cNvSpPr>
          <p:nvPr/>
        </p:nvSpPr>
        <p:spPr>
          <a:xfrm>
            <a:off x="611560" y="908720"/>
            <a:ext cx="4896544" cy="5760640"/>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FontTx/>
              <a:buNone/>
            </a:pPr>
            <a:r>
              <a:rPr lang="fr-FR" sz="1200" b="1" dirty="0"/>
              <a:t>public class </a:t>
            </a:r>
            <a:r>
              <a:rPr lang="fr-FR" sz="1200" dirty="0" err="1"/>
              <a:t>EditeurActivity</a:t>
            </a:r>
            <a:r>
              <a:rPr lang="fr-FR" sz="1200" dirty="0"/>
              <a:t> </a:t>
            </a:r>
            <a:r>
              <a:rPr lang="fr-FR" sz="1200" b="1" dirty="0"/>
              <a:t>extends </a:t>
            </a:r>
            <a:r>
              <a:rPr lang="fr-FR" sz="1200" dirty="0"/>
              <a:t>Activity {</a:t>
            </a:r>
            <a:br>
              <a:rPr lang="fr-FR" sz="1200" dirty="0"/>
            </a:br>
            <a:br>
              <a:rPr lang="fr-FR" sz="1200" dirty="0"/>
            </a:br>
            <a:r>
              <a:rPr lang="fr-FR" sz="1200" dirty="0"/>
              <a:t>    </a:t>
            </a:r>
            <a:r>
              <a:rPr lang="fr-FR" sz="1200" b="1" dirty="0" err="1"/>
              <a:t>private</a:t>
            </a:r>
            <a:r>
              <a:rPr lang="fr-FR" sz="1200" b="1" dirty="0"/>
              <a:t> </a:t>
            </a:r>
            <a:r>
              <a:rPr lang="fr-FR" sz="1200" dirty="0" err="1"/>
              <a:t>TextView</a:t>
            </a:r>
            <a:r>
              <a:rPr lang="fr-FR" sz="1200" dirty="0"/>
              <a:t> </a:t>
            </a:r>
            <a:r>
              <a:rPr lang="fr-FR" sz="1200" b="1" dirty="0" err="1"/>
              <a:t>filenameEdit</a:t>
            </a:r>
            <a:r>
              <a:rPr lang="fr-FR" sz="1200" dirty="0"/>
              <a:t>;</a:t>
            </a:r>
            <a:br>
              <a:rPr lang="fr-FR" sz="1200" dirty="0"/>
            </a:br>
            <a:r>
              <a:rPr lang="fr-FR" sz="1200" dirty="0"/>
              <a:t>    </a:t>
            </a:r>
            <a:r>
              <a:rPr lang="fr-FR" sz="1200" b="1" dirty="0" err="1"/>
              <a:t>private</a:t>
            </a:r>
            <a:r>
              <a:rPr lang="fr-FR" sz="1200" b="1" dirty="0"/>
              <a:t> </a:t>
            </a:r>
            <a:r>
              <a:rPr lang="fr-FR" sz="1200" dirty="0" err="1"/>
              <a:t>EditText</a:t>
            </a:r>
            <a:r>
              <a:rPr lang="fr-FR" sz="1200" dirty="0"/>
              <a:t> </a:t>
            </a:r>
            <a:r>
              <a:rPr lang="fr-FR" sz="1200" b="1" dirty="0" err="1"/>
              <a:t>textEdit</a:t>
            </a:r>
            <a:r>
              <a:rPr lang="fr-FR" sz="1200" dirty="0"/>
              <a:t>;</a:t>
            </a:r>
            <a:br>
              <a:rPr lang="fr-FR" sz="1200" dirty="0"/>
            </a:br>
            <a:r>
              <a:rPr lang="fr-FR" sz="1200" dirty="0"/>
              <a:t>    </a:t>
            </a:r>
            <a:r>
              <a:rPr lang="fr-FR" sz="1200" b="1" dirty="0" err="1"/>
              <a:t>private</a:t>
            </a:r>
            <a:r>
              <a:rPr lang="fr-FR" sz="1200" b="1" dirty="0"/>
              <a:t> </a:t>
            </a:r>
            <a:r>
              <a:rPr lang="fr-FR" sz="1200" dirty="0" err="1"/>
              <a:t>EditText</a:t>
            </a:r>
            <a:r>
              <a:rPr lang="fr-FR" sz="1200" dirty="0"/>
              <a:t> </a:t>
            </a:r>
            <a:r>
              <a:rPr lang="fr-FR" sz="1200" b="1" dirty="0" err="1"/>
              <a:t>statusText</a:t>
            </a:r>
            <a:r>
              <a:rPr lang="fr-FR" sz="1200" dirty="0"/>
              <a:t>;</a:t>
            </a:r>
            <a:br>
              <a:rPr lang="fr-FR" sz="1200" dirty="0"/>
            </a:br>
            <a:br>
              <a:rPr lang="fr-FR" sz="1200" dirty="0"/>
            </a:br>
            <a:r>
              <a:rPr lang="fr-FR" sz="1200" dirty="0"/>
              <a:t>    @</a:t>
            </a:r>
            <a:r>
              <a:rPr lang="fr-FR" sz="1200" dirty="0" err="1"/>
              <a:t>Override</a:t>
            </a:r>
            <a:br>
              <a:rPr lang="fr-FR" sz="1200" dirty="0"/>
            </a:br>
            <a:r>
              <a:rPr lang="fr-FR" sz="1200" dirty="0"/>
              <a:t>    </a:t>
            </a:r>
            <a:r>
              <a:rPr lang="fr-FR" sz="1200" b="1" dirty="0" err="1"/>
              <a:t>protected</a:t>
            </a:r>
            <a:r>
              <a:rPr lang="fr-FR" sz="1200" b="1" dirty="0"/>
              <a:t> void </a:t>
            </a:r>
            <a:r>
              <a:rPr lang="fr-FR" sz="1200" dirty="0" err="1"/>
              <a:t>onCreate</a:t>
            </a:r>
            <a:r>
              <a:rPr lang="fr-FR" sz="1200" dirty="0"/>
              <a:t>(Bundle </a:t>
            </a:r>
            <a:r>
              <a:rPr lang="fr-FR" sz="1200" dirty="0" err="1"/>
              <a:t>savedInstanceState</a:t>
            </a:r>
            <a:r>
              <a:rPr lang="fr-FR" sz="1200" dirty="0"/>
              <a:t>) {</a:t>
            </a:r>
            <a:br>
              <a:rPr lang="fr-FR" sz="1200" dirty="0"/>
            </a:br>
            <a:r>
              <a:rPr lang="fr-FR" sz="1200" dirty="0"/>
              <a:t>        </a:t>
            </a:r>
            <a:r>
              <a:rPr lang="fr-FR" sz="1200" b="1" dirty="0" err="1"/>
              <a:t>super</a:t>
            </a:r>
            <a:r>
              <a:rPr lang="fr-FR" sz="1200" dirty="0" err="1"/>
              <a:t>.onCreate</a:t>
            </a:r>
            <a:r>
              <a:rPr lang="fr-FR" sz="1200" dirty="0"/>
              <a:t>(</a:t>
            </a:r>
            <a:r>
              <a:rPr lang="fr-FR" sz="1200" dirty="0" err="1"/>
              <a:t>savedInstanceState</a:t>
            </a:r>
            <a:r>
              <a:rPr lang="fr-FR" sz="1200" dirty="0"/>
              <a:t>);</a:t>
            </a:r>
            <a:br>
              <a:rPr lang="fr-FR" sz="1200" dirty="0"/>
            </a:br>
            <a:r>
              <a:rPr lang="fr-FR" sz="1200" dirty="0"/>
              <a:t>        </a:t>
            </a:r>
            <a:r>
              <a:rPr lang="fr-FR" sz="1200" dirty="0" err="1"/>
              <a:t>setContentView</a:t>
            </a:r>
            <a:r>
              <a:rPr lang="fr-FR" sz="1200" dirty="0"/>
              <a:t>(</a:t>
            </a:r>
            <a:r>
              <a:rPr lang="fr-FR" sz="1200" dirty="0" err="1"/>
              <a:t>R.layout.</a:t>
            </a:r>
            <a:r>
              <a:rPr lang="fr-FR" sz="1200" b="1" i="1" dirty="0" err="1"/>
              <a:t>activity_editeur</a:t>
            </a:r>
            <a:r>
              <a:rPr lang="fr-FR" sz="1200" dirty="0"/>
              <a:t>);</a:t>
            </a:r>
            <a:br>
              <a:rPr lang="fr-FR" sz="1200" dirty="0"/>
            </a:br>
            <a:r>
              <a:rPr lang="fr-FR" sz="1200" dirty="0"/>
              <a:t>        </a:t>
            </a:r>
            <a:r>
              <a:rPr lang="fr-FR" sz="1200" b="1" dirty="0" err="1"/>
              <a:t>filenameEdit</a:t>
            </a:r>
            <a:r>
              <a:rPr lang="fr-FR" sz="1200" dirty="0"/>
              <a:t>= (</a:t>
            </a:r>
            <a:r>
              <a:rPr lang="fr-FR" sz="1200" dirty="0" err="1"/>
              <a:t>TextView</a:t>
            </a:r>
            <a:r>
              <a:rPr lang="fr-FR" sz="1200" dirty="0"/>
              <a:t>)</a:t>
            </a:r>
            <a:r>
              <a:rPr lang="fr-FR" sz="1200" dirty="0" err="1"/>
              <a:t>findViewById</a:t>
            </a:r>
            <a:r>
              <a:rPr lang="fr-FR" sz="1200" dirty="0"/>
              <a:t>(</a:t>
            </a:r>
            <a:r>
              <a:rPr lang="fr-FR" sz="1200" dirty="0" err="1"/>
              <a:t>R.id.</a:t>
            </a:r>
            <a:r>
              <a:rPr lang="fr-FR" sz="1200" b="1" i="1" dirty="0" err="1"/>
              <a:t>filenameEdit</a:t>
            </a:r>
            <a:r>
              <a:rPr lang="fr-FR" sz="1200" dirty="0"/>
              <a:t>);</a:t>
            </a:r>
            <a:br>
              <a:rPr lang="fr-FR" sz="1200" dirty="0"/>
            </a:br>
            <a:r>
              <a:rPr lang="fr-FR" sz="1200" dirty="0"/>
              <a:t>        </a:t>
            </a:r>
            <a:r>
              <a:rPr lang="fr-FR" sz="1200" b="1" dirty="0" err="1"/>
              <a:t>textEdit</a:t>
            </a:r>
            <a:r>
              <a:rPr lang="fr-FR" sz="1200" dirty="0"/>
              <a:t>= (</a:t>
            </a:r>
            <a:r>
              <a:rPr lang="fr-FR" sz="1200" dirty="0" err="1"/>
              <a:t>EditText</a:t>
            </a:r>
            <a:r>
              <a:rPr lang="fr-FR" sz="1200" dirty="0"/>
              <a:t>)</a:t>
            </a:r>
            <a:r>
              <a:rPr lang="fr-FR" sz="1200" dirty="0" err="1"/>
              <a:t>findViewById</a:t>
            </a:r>
            <a:r>
              <a:rPr lang="fr-FR" sz="1200" dirty="0"/>
              <a:t>(</a:t>
            </a:r>
            <a:r>
              <a:rPr lang="fr-FR" sz="1200" dirty="0" err="1"/>
              <a:t>R.id.</a:t>
            </a:r>
            <a:r>
              <a:rPr lang="fr-FR" sz="1200" b="1" i="1" dirty="0" err="1"/>
              <a:t>editText</a:t>
            </a:r>
            <a:r>
              <a:rPr lang="fr-FR" sz="1200" dirty="0"/>
              <a:t>);</a:t>
            </a:r>
            <a:br>
              <a:rPr lang="fr-FR" sz="1200" dirty="0"/>
            </a:br>
            <a:r>
              <a:rPr lang="fr-FR" sz="1200" dirty="0"/>
              <a:t>        </a:t>
            </a:r>
            <a:r>
              <a:rPr lang="fr-FR" sz="1200" b="1" dirty="0" err="1"/>
              <a:t>statusText</a:t>
            </a:r>
            <a:r>
              <a:rPr lang="fr-FR" sz="1200" dirty="0"/>
              <a:t>=(</a:t>
            </a:r>
            <a:r>
              <a:rPr lang="fr-FR" sz="1200" dirty="0" err="1"/>
              <a:t>EditText</a:t>
            </a:r>
            <a:r>
              <a:rPr lang="fr-FR" sz="1200" dirty="0"/>
              <a:t>)</a:t>
            </a:r>
            <a:r>
              <a:rPr lang="fr-FR" sz="1200" dirty="0" err="1"/>
              <a:t>findViewById</a:t>
            </a:r>
            <a:r>
              <a:rPr lang="fr-FR" sz="1200" dirty="0"/>
              <a:t>(</a:t>
            </a:r>
            <a:r>
              <a:rPr lang="fr-FR" sz="1200" dirty="0" err="1"/>
              <a:t>R.id.</a:t>
            </a:r>
            <a:r>
              <a:rPr lang="fr-FR" sz="1200" b="1" i="1" dirty="0" err="1"/>
              <a:t>statusText</a:t>
            </a:r>
            <a:r>
              <a:rPr lang="fr-FR" sz="1200" dirty="0"/>
              <a:t>);</a:t>
            </a:r>
            <a:br>
              <a:rPr lang="fr-FR" sz="1200" dirty="0"/>
            </a:br>
            <a:r>
              <a:rPr lang="fr-FR" sz="1200" dirty="0"/>
              <a:t>    }</a:t>
            </a:r>
            <a:br>
              <a:rPr lang="fr-FR" sz="1200" dirty="0"/>
            </a:br>
            <a:br>
              <a:rPr lang="fr-FR" sz="1200" dirty="0"/>
            </a:br>
            <a:r>
              <a:rPr lang="fr-FR" sz="1200" dirty="0"/>
              <a:t>    </a:t>
            </a:r>
            <a:r>
              <a:rPr lang="fr-FR" sz="1200" b="1" dirty="0" err="1"/>
              <a:t>private</a:t>
            </a:r>
            <a:r>
              <a:rPr lang="fr-FR" sz="1200" b="1" dirty="0"/>
              <a:t> </a:t>
            </a:r>
            <a:r>
              <a:rPr lang="fr-FR" sz="1200" dirty="0"/>
              <a:t>String </a:t>
            </a:r>
            <a:r>
              <a:rPr lang="fr-FR" sz="1200" dirty="0" err="1"/>
              <a:t>read</a:t>
            </a:r>
            <a:r>
              <a:rPr lang="fr-FR" sz="1200" dirty="0"/>
              <a:t> (</a:t>
            </a:r>
            <a:r>
              <a:rPr lang="fr-FR" sz="1200" dirty="0" err="1"/>
              <a:t>InputStream</a:t>
            </a:r>
            <a:r>
              <a:rPr lang="fr-FR" sz="1200" dirty="0"/>
              <a:t> fis) </a:t>
            </a:r>
            <a:r>
              <a:rPr lang="fr-FR" sz="1200" b="1" dirty="0" err="1"/>
              <a:t>throws</a:t>
            </a:r>
            <a:r>
              <a:rPr lang="fr-FR" sz="1200" b="1" dirty="0"/>
              <a:t> </a:t>
            </a:r>
            <a:r>
              <a:rPr lang="fr-FR" sz="1200" dirty="0" err="1"/>
              <a:t>IOException</a:t>
            </a:r>
            <a:r>
              <a:rPr lang="fr-FR" sz="1200" dirty="0"/>
              <a:t> {</a:t>
            </a:r>
            <a:br>
              <a:rPr lang="fr-FR" sz="1200" dirty="0"/>
            </a:br>
            <a:r>
              <a:rPr lang="fr-FR" sz="1200" dirty="0"/>
              <a:t>        </a:t>
            </a:r>
            <a:r>
              <a:rPr lang="fr-FR" sz="1200" dirty="0" err="1"/>
              <a:t>InputStreamReader</a:t>
            </a:r>
            <a:r>
              <a:rPr lang="fr-FR" sz="1200" dirty="0"/>
              <a:t> r = </a:t>
            </a:r>
            <a:r>
              <a:rPr lang="fr-FR" sz="1200" b="1" dirty="0"/>
              <a:t>new </a:t>
            </a:r>
            <a:r>
              <a:rPr lang="fr-FR" sz="1200" dirty="0" err="1"/>
              <a:t>InputStreamReader</a:t>
            </a:r>
            <a:r>
              <a:rPr lang="fr-FR" sz="1200" dirty="0"/>
              <a:t>(fis);</a:t>
            </a:r>
            <a:br>
              <a:rPr lang="fr-FR" sz="1200" dirty="0"/>
            </a:br>
            <a:r>
              <a:rPr lang="fr-FR" sz="1200" dirty="0"/>
              <a:t>        </a:t>
            </a:r>
            <a:r>
              <a:rPr lang="fr-FR" sz="1200" dirty="0" err="1"/>
              <a:t>StringBuffer</a:t>
            </a:r>
            <a:r>
              <a:rPr lang="fr-FR" sz="1200" dirty="0"/>
              <a:t> </a:t>
            </a:r>
            <a:r>
              <a:rPr lang="fr-FR" sz="1200" dirty="0" err="1"/>
              <a:t>tmp</a:t>
            </a:r>
            <a:r>
              <a:rPr lang="fr-FR" sz="1200" dirty="0"/>
              <a:t> = </a:t>
            </a:r>
            <a:r>
              <a:rPr lang="fr-FR" sz="1200" b="1" dirty="0"/>
              <a:t>new </a:t>
            </a:r>
            <a:r>
              <a:rPr lang="fr-FR" sz="1200" dirty="0" err="1"/>
              <a:t>StringBuffer</a:t>
            </a:r>
            <a:r>
              <a:rPr lang="fr-FR" sz="1200" dirty="0"/>
              <a:t>();</a:t>
            </a:r>
            <a:br>
              <a:rPr lang="fr-FR" sz="1200" dirty="0"/>
            </a:br>
            <a:r>
              <a:rPr lang="fr-FR" sz="1200" dirty="0"/>
              <a:t>        </a:t>
            </a:r>
            <a:r>
              <a:rPr lang="fr-FR" sz="1200" b="1" dirty="0"/>
              <a:t>char </a:t>
            </a:r>
            <a:r>
              <a:rPr lang="fr-FR" sz="1200" dirty="0"/>
              <a:t>buffer [] = </a:t>
            </a:r>
            <a:r>
              <a:rPr lang="fr-FR" sz="1200" b="1" dirty="0"/>
              <a:t>new char </a:t>
            </a:r>
            <a:r>
              <a:rPr lang="fr-FR" sz="1200" dirty="0"/>
              <a:t>[256];</a:t>
            </a:r>
            <a:br>
              <a:rPr lang="fr-FR" sz="1200" dirty="0"/>
            </a:br>
            <a:r>
              <a:rPr lang="fr-FR" sz="1200" dirty="0"/>
              <a:t>        </a:t>
            </a:r>
            <a:r>
              <a:rPr lang="fr-FR" sz="1200" b="1" dirty="0"/>
              <a:t>int </a:t>
            </a:r>
            <a:r>
              <a:rPr lang="fr-FR" sz="1200" dirty="0"/>
              <a:t>count = 0;</a:t>
            </a:r>
            <a:br>
              <a:rPr lang="fr-FR" sz="1200" dirty="0"/>
            </a:br>
            <a:r>
              <a:rPr lang="fr-FR" sz="1200" dirty="0"/>
              <a:t>        </a:t>
            </a:r>
            <a:r>
              <a:rPr lang="fr-FR" sz="1200" b="1" dirty="0" err="1"/>
              <a:t>while</a:t>
            </a:r>
            <a:r>
              <a:rPr lang="fr-FR" sz="1200" b="1" dirty="0"/>
              <a:t> </a:t>
            </a:r>
            <a:r>
              <a:rPr lang="fr-FR" sz="1200" dirty="0"/>
              <a:t>(count != -1) {</a:t>
            </a:r>
            <a:br>
              <a:rPr lang="fr-FR" sz="1200" dirty="0"/>
            </a:br>
            <a:r>
              <a:rPr lang="fr-FR" sz="1200" dirty="0"/>
              <a:t>            count = </a:t>
            </a:r>
            <a:r>
              <a:rPr lang="fr-FR" sz="1200" dirty="0" err="1"/>
              <a:t>r.read</a:t>
            </a:r>
            <a:r>
              <a:rPr lang="fr-FR" sz="1200" dirty="0"/>
              <a:t>(buffer, 0, 256);</a:t>
            </a:r>
            <a:br>
              <a:rPr lang="fr-FR" sz="1200" dirty="0"/>
            </a:br>
            <a:r>
              <a:rPr lang="fr-FR" sz="1200" dirty="0"/>
              <a:t>            </a:t>
            </a:r>
            <a:r>
              <a:rPr lang="fr-FR" sz="1200" b="1" dirty="0"/>
              <a:t>if </a:t>
            </a:r>
            <a:r>
              <a:rPr lang="fr-FR" sz="1200" dirty="0"/>
              <a:t>(count != -1)</a:t>
            </a:r>
            <a:br>
              <a:rPr lang="fr-FR" sz="1200" dirty="0"/>
            </a:br>
            <a:r>
              <a:rPr lang="fr-FR" sz="1200" dirty="0"/>
              <a:t>                </a:t>
            </a:r>
            <a:r>
              <a:rPr lang="fr-FR" sz="1200" dirty="0" err="1"/>
              <a:t>tmp.append</a:t>
            </a:r>
            <a:r>
              <a:rPr lang="fr-FR" sz="1200" dirty="0"/>
              <a:t>(buffer);</a:t>
            </a:r>
            <a:br>
              <a:rPr lang="fr-FR" sz="1200" dirty="0"/>
            </a:br>
            <a:r>
              <a:rPr lang="fr-FR" sz="1200" dirty="0"/>
              <a:t>        }</a:t>
            </a:r>
            <a:br>
              <a:rPr lang="fr-FR" sz="1200" dirty="0"/>
            </a:br>
            <a:r>
              <a:rPr lang="fr-FR" sz="1200" dirty="0"/>
              <a:t>        </a:t>
            </a:r>
            <a:r>
              <a:rPr lang="fr-FR" sz="1200" dirty="0" err="1"/>
              <a:t>r.close</a:t>
            </a:r>
            <a:r>
              <a:rPr lang="fr-FR" sz="1200" dirty="0"/>
              <a:t>();</a:t>
            </a:r>
            <a:br>
              <a:rPr lang="fr-FR" sz="1200" dirty="0"/>
            </a:br>
            <a:r>
              <a:rPr lang="fr-FR" sz="1200" dirty="0"/>
              <a:t>        </a:t>
            </a:r>
            <a:r>
              <a:rPr lang="fr-FR" sz="1200" b="1" dirty="0"/>
              <a:t>return </a:t>
            </a:r>
            <a:r>
              <a:rPr lang="fr-FR" sz="1200" dirty="0" err="1"/>
              <a:t>tmp.toString</a:t>
            </a:r>
            <a:r>
              <a:rPr lang="fr-FR" sz="1200" dirty="0"/>
              <a:t>();</a:t>
            </a:r>
            <a:br>
              <a:rPr lang="fr-FR" sz="1200" dirty="0"/>
            </a:br>
            <a:r>
              <a:rPr lang="fr-FR" sz="1200" dirty="0"/>
              <a:t>    }</a:t>
            </a:r>
            <a:br>
              <a:rPr lang="fr-FR" sz="1200" dirty="0"/>
            </a:br>
            <a:br>
              <a:rPr lang="fr-FR" sz="1200" dirty="0"/>
            </a:br>
            <a:r>
              <a:rPr lang="fr-FR" sz="1200" dirty="0"/>
              <a:t>    </a:t>
            </a:r>
            <a:r>
              <a:rPr lang="fr-FR" sz="1200" b="1" dirty="0" err="1"/>
              <a:t>private</a:t>
            </a:r>
            <a:r>
              <a:rPr lang="fr-FR" sz="1200" b="1" dirty="0"/>
              <a:t> void </a:t>
            </a:r>
            <a:r>
              <a:rPr lang="fr-FR" sz="1200" dirty="0" err="1"/>
              <a:t>write</a:t>
            </a:r>
            <a:r>
              <a:rPr lang="fr-FR" sz="1200" dirty="0"/>
              <a:t> (</a:t>
            </a:r>
            <a:r>
              <a:rPr lang="fr-FR" sz="1200" dirty="0" err="1"/>
              <a:t>OutputStream</a:t>
            </a:r>
            <a:r>
              <a:rPr lang="fr-FR" sz="1200" dirty="0"/>
              <a:t> </a:t>
            </a:r>
            <a:r>
              <a:rPr lang="fr-FR" sz="1200" dirty="0" err="1"/>
              <a:t>fos</a:t>
            </a:r>
            <a:r>
              <a:rPr lang="fr-FR" sz="1200" dirty="0"/>
              <a:t>, String text) </a:t>
            </a:r>
            <a:r>
              <a:rPr lang="fr-FR" sz="1200" b="1" dirty="0" err="1"/>
              <a:t>throws</a:t>
            </a:r>
            <a:r>
              <a:rPr lang="fr-FR" sz="1200" b="1" dirty="0"/>
              <a:t> </a:t>
            </a:r>
            <a:r>
              <a:rPr lang="fr-FR" sz="1200" dirty="0" err="1"/>
              <a:t>IOException</a:t>
            </a:r>
            <a:r>
              <a:rPr lang="fr-FR" sz="1200" dirty="0"/>
              <a:t> {</a:t>
            </a:r>
            <a:br>
              <a:rPr lang="fr-FR" sz="1200" dirty="0"/>
            </a:br>
            <a:r>
              <a:rPr lang="fr-FR" sz="1200" dirty="0"/>
              <a:t>        </a:t>
            </a:r>
            <a:r>
              <a:rPr lang="fr-FR" sz="1200" dirty="0" err="1"/>
              <a:t>OutputStreamWriter</a:t>
            </a:r>
            <a:r>
              <a:rPr lang="fr-FR" sz="1200" dirty="0"/>
              <a:t> w = </a:t>
            </a:r>
            <a:r>
              <a:rPr lang="fr-FR" sz="1200" b="1" dirty="0"/>
              <a:t>new </a:t>
            </a:r>
            <a:r>
              <a:rPr lang="fr-FR" sz="1200" dirty="0" err="1"/>
              <a:t>OutputStreamWriter</a:t>
            </a:r>
            <a:r>
              <a:rPr lang="fr-FR" sz="1200" dirty="0"/>
              <a:t> (</a:t>
            </a:r>
            <a:r>
              <a:rPr lang="fr-FR" sz="1200" dirty="0" err="1"/>
              <a:t>fos</a:t>
            </a:r>
            <a:r>
              <a:rPr lang="fr-FR" sz="1200" dirty="0"/>
              <a:t>);</a:t>
            </a:r>
            <a:br>
              <a:rPr lang="fr-FR" sz="1200" dirty="0"/>
            </a:br>
            <a:r>
              <a:rPr lang="fr-FR" sz="1200" dirty="0"/>
              <a:t>        </a:t>
            </a:r>
            <a:r>
              <a:rPr lang="fr-FR" sz="1200" dirty="0" err="1"/>
              <a:t>w.write</a:t>
            </a:r>
            <a:r>
              <a:rPr lang="fr-FR" sz="1200" dirty="0"/>
              <a:t>(text);</a:t>
            </a:r>
            <a:br>
              <a:rPr lang="fr-FR" sz="1200" dirty="0"/>
            </a:br>
            <a:r>
              <a:rPr lang="fr-FR" sz="1200" dirty="0"/>
              <a:t>        </a:t>
            </a:r>
            <a:r>
              <a:rPr lang="fr-FR" sz="1200" dirty="0" err="1"/>
              <a:t>w.close</a:t>
            </a:r>
            <a:r>
              <a:rPr lang="fr-FR" sz="1200" dirty="0"/>
              <a:t>();</a:t>
            </a:r>
            <a:br>
              <a:rPr lang="fr-FR" sz="1200" dirty="0"/>
            </a:br>
            <a:r>
              <a:rPr lang="fr-FR" sz="1200" dirty="0"/>
              <a:t>    }</a:t>
            </a:r>
            <a:br>
              <a:rPr lang="fr-FR" sz="1200" dirty="0"/>
            </a:br>
            <a:endParaRPr lang="fr-FR" altLang="fr-FR" sz="1200" dirty="0"/>
          </a:p>
        </p:txBody>
      </p:sp>
    </p:spTree>
    <p:extLst>
      <p:ext uri="{BB962C8B-B14F-4D97-AF65-F5344CB8AC3E}">
        <p14:creationId xmlns:p14="http://schemas.microsoft.com/office/powerpoint/2010/main" val="26886443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de lecture/écriture dans le </a:t>
            </a:r>
            <a:r>
              <a:rPr lang="fr-FR" dirty="0" err="1"/>
              <a:t>repertoire</a:t>
            </a:r>
            <a:r>
              <a:rPr lang="fr-FR" dirty="0"/>
              <a:t> de l’application</a:t>
            </a:r>
          </a:p>
        </p:txBody>
      </p:sp>
      <p:sp>
        <p:nvSpPr>
          <p:cNvPr id="3" name="Espace réservé du contenu 2"/>
          <p:cNvSpPr>
            <a:spLocks noGrp="1"/>
          </p:cNvSpPr>
          <p:nvPr>
            <p:ph sz="quarter" idx="1"/>
          </p:nvPr>
        </p:nvSpPr>
        <p:spPr>
          <a:xfrm>
            <a:off x="457200" y="1600200"/>
            <a:ext cx="3970784" cy="4873752"/>
          </a:xfrm>
        </p:spPr>
        <p:txBody>
          <a:bodyPr>
            <a:normAutofit fontScale="40000" lnSpcReduction="20000"/>
          </a:bodyPr>
          <a:lstStyle/>
          <a:p>
            <a:r>
              <a:rPr lang="fr-FR" b="1" dirty="0"/>
              <a:t>public void </a:t>
            </a:r>
            <a:r>
              <a:rPr lang="fr-FR" dirty="0" err="1"/>
              <a:t>onRead</a:t>
            </a:r>
            <a:r>
              <a:rPr lang="fr-FR" dirty="0"/>
              <a:t> (View v) {</a:t>
            </a:r>
            <a:br>
              <a:rPr lang="fr-FR" dirty="0"/>
            </a:br>
            <a:r>
              <a:rPr lang="fr-FR" dirty="0"/>
              <a:t>    String </a:t>
            </a:r>
            <a:r>
              <a:rPr lang="fr-FR" dirty="0" err="1"/>
              <a:t>filename</a:t>
            </a:r>
            <a:r>
              <a:rPr lang="fr-FR" dirty="0"/>
              <a:t> = </a:t>
            </a:r>
            <a:r>
              <a:rPr lang="fr-FR" b="1" dirty="0" err="1"/>
              <a:t>filenameEdit</a:t>
            </a:r>
            <a:r>
              <a:rPr lang="fr-FR" dirty="0" err="1"/>
              <a:t>.getText</a:t>
            </a:r>
            <a:r>
              <a:rPr lang="fr-FR" dirty="0"/>
              <a:t>().</a:t>
            </a:r>
            <a:r>
              <a:rPr lang="fr-FR" dirty="0" err="1"/>
              <a:t>toString</a:t>
            </a:r>
            <a:r>
              <a:rPr lang="fr-FR" dirty="0"/>
              <a:t>();</a:t>
            </a:r>
            <a:br>
              <a:rPr lang="fr-FR" dirty="0"/>
            </a:br>
            <a:r>
              <a:rPr lang="fr-FR" dirty="0"/>
              <a:t>    </a:t>
            </a:r>
            <a:r>
              <a:rPr lang="fr-FR" b="1" dirty="0" err="1"/>
              <a:t>try</a:t>
            </a:r>
            <a:r>
              <a:rPr lang="fr-FR" b="1" dirty="0"/>
              <a:t> </a:t>
            </a:r>
            <a:r>
              <a:rPr lang="fr-FR" dirty="0"/>
              <a:t>{</a:t>
            </a:r>
            <a:br>
              <a:rPr lang="fr-FR" dirty="0"/>
            </a:br>
            <a:r>
              <a:rPr lang="fr-FR" dirty="0"/>
              <a:t>        </a:t>
            </a:r>
            <a:r>
              <a:rPr lang="fr-FR" dirty="0" err="1"/>
              <a:t>FileInputStream</a:t>
            </a:r>
            <a:r>
              <a:rPr lang="fr-FR" dirty="0"/>
              <a:t> fis = </a:t>
            </a:r>
            <a:r>
              <a:rPr lang="fr-FR" dirty="0" err="1"/>
              <a:t>openFileInput</a:t>
            </a:r>
            <a:r>
              <a:rPr lang="fr-FR" dirty="0"/>
              <a:t>(</a:t>
            </a:r>
            <a:r>
              <a:rPr lang="fr-FR" dirty="0" err="1"/>
              <a:t>filename</a:t>
            </a:r>
            <a:r>
              <a:rPr lang="fr-FR" dirty="0"/>
              <a:t>);</a:t>
            </a:r>
            <a:br>
              <a:rPr lang="fr-FR" dirty="0"/>
            </a:br>
            <a:r>
              <a:rPr lang="fr-FR" dirty="0"/>
              <a:t>        </a:t>
            </a:r>
            <a:r>
              <a:rPr lang="fr-FR" b="1" dirty="0" err="1"/>
              <a:t>textEdit</a:t>
            </a:r>
            <a:r>
              <a:rPr lang="fr-FR" dirty="0" err="1"/>
              <a:t>.setText</a:t>
            </a:r>
            <a:r>
              <a:rPr lang="fr-FR" dirty="0"/>
              <a:t>(</a:t>
            </a:r>
            <a:r>
              <a:rPr lang="fr-FR" dirty="0" err="1"/>
              <a:t>read</a:t>
            </a:r>
            <a:r>
              <a:rPr lang="fr-FR" dirty="0"/>
              <a:t> (fis));</a:t>
            </a:r>
            <a:br>
              <a:rPr lang="fr-FR" dirty="0"/>
            </a:br>
            <a:r>
              <a:rPr lang="fr-FR" dirty="0"/>
              <a:t>        </a:t>
            </a:r>
            <a:r>
              <a:rPr lang="fr-FR" b="1" dirty="0" err="1"/>
              <a:t>statusText</a:t>
            </a:r>
            <a:r>
              <a:rPr lang="fr-FR" dirty="0" err="1"/>
              <a:t>.setText</a:t>
            </a:r>
            <a:r>
              <a:rPr lang="fr-FR" dirty="0"/>
              <a:t>(</a:t>
            </a:r>
            <a:r>
              <a:rPr lang="fr-FR" dirty="0" err="1"/>
              <a:t>R.string.</a:t>
            </a:r>
            <a:r>
              <a:rPr lang="fr-FR" b="1" i="1" dirty="0" err="1"/>
              <a:t>read_ok</a:t>
            </a:r>
            <a:r>
              <a:rPr lang="fr-FR" dirty="0"/>
              <a:t>);</a:t>
            </a:r>
            <a:br>
              <a:rPr lang="fr-FR" dirty="0"/>
            </a:br>
            <a:r>
              <a:rPr lang="fr-FR" dirty="0"/>
              <a:t>        </a:t>
            </a:r>
            <a:r>
              <a:rPr lang="fr-FR" dirty="0" err="1"/>
              <a:t>fis.close</a:t>
            </a:r>
            <a:r>
              <a:rPr lang="fr-FR" dirty="0"/>
              <a:t>();</a:t>
            </a:r>
            <a:br>
              <a:rPr lang="fr-FR" dirty="0"/>
            </a:br>
            <a:r>
              <a:rPr lang="fr-FR" dirty="0"/>
              <a:t>    } </a:t>
            </a:r>
            <a:r>
              <a:rPr lang="fr-FR" b="1" dirty="0"/>
              <a:t>catch </a:t>
            </a:r>
            <a:r>
              <a:rPr lang="fr-FR" dirty="0"/>
              <a:t>(Exception e) {</a:t>
            </a:r>
            <a:br>
              <a:rPr lang="fr-FR" dirty="0"/>
            </a:br>
            <a:r>
              <a:rPr lang="fr-FR" dirty="0"/>
              <a:t>        </a:t>
            </a:r>
            <a:r>
              <a:rPr lang="fr-FR" b="1" dirty="0" err="1"/>
              <a:t>statusText</a:t>
            </a:r>
            <a:r>
              <a:rPr lang="fr-FR" dirty="0" err="1"/>
              <a:t>.setText</a:t>
            </a:r>
            <a:r>
              <a:rPr lang="fr-FR" dirty="0"/>
              <a:t>(</a:t>
            </a:r>
            <a:r>
              <a:rPr lang="fr-FR" dirty="0" err="1"/>
              <a:t>R.string.</a:t>
            </a:r>
            <a:r>
              <a:rPr lang="fr-FR" b="1" i="1" dirty="0" err="1"/>
              <a:t>read_ko</a:t>
            </a:r>
            <a:r>
              <a:rPr lang="fr-FR" dirty="0"/>
              <a:t>);</a:t>
            </a:r>
            <a:br>
              <a:rPr lang="fr-FR" dirty="0"/>
            </a:br>
            <a:r>
              <a:rPr lang="fr-FR" dirty="0"/>
              <a:t>    }</a:t>
            </a:r>
            <a:br>
              <a:rPr lang="fr-FR" dirty="0"/>
            </a:br>
            <a:r>
              <a:rPr lang="fr-FR" dirty="0"/>
              <a:t>}</a:t>
            </a:r>
            <a:br>
              <a:rPr lang="fr-FR" dirty="0"/>
            </a:br>
            <a:br>
              <a:rPr lang="fr-FR" dirty="0"/>
            </a:br>
            <a:r>
              <a:rPr lang="fr-FR" b="1" dirty="0"/>
              <a:t>public void </a:t>
            </a:r>
            <a:r>
              <a:rPr lang="fr-FR" dirty="0" err="1"/>
              <a:t>onWrite</a:t>
            </a:r>
            <a:r>
              <a:rPr lang="fr-FR" dirty="0"/>
              <a:t> (View v) {</a:t>
            </a:r>
            <a:br>
              <a:rPr lang="fr-FR" dirty="0"/>
            </a:br>
            <a:r>
              <a:rPr lang="fr-FR" dirty="0"/>
              <a:t>    String </a:t>
            </a:r>
            <a:r>
              <a:rPr lang="fr-FR" dirty="0" err="1"/>
              <a:t>filename</a:t>
            </a:r>
            <a:r>
              <a:rPr lang="fr-FR" dirty="0"/>
              <a:t> = </a:t>
            </a:r>
            <a:r>
              <a:rPr lang="fr-FR" b="1" dirty="0" err="1"/>
              <a:t>filenameEdit</a:t>
            </a:r>
            <a:r>
              <a:rPr lang="fr-FR" dirty="0" err="1"/>
              <a:t>.getText</a:t>
            </a:r>
            <a:r>
              <a:rPr lang="fr-FR" dirty="0"/>
              <a:t>().</a:t>
            </a:r>
            <a:r>
              <a:rPr lang="fr-FR" dirty="0" err="1"/>
              <a:t>toString</a:t>
            </a:r>
            <a:r>
              <a:rPr lang="fr-FR" dirty="0"/>
              <a:t>();</a:t>
            </a:r>
            <a:br>
              <a:rPr lang="fr-FR" dirty="0"/>
            </a:br>
            <a:r>
              <a:rPr lang="fr-FR" dirty="0"/>
              <a:t>    </a:t>
            </a:r>
            <a:r>
              <a:rPr lang="fr-FR" b="1" dirty="0" err="1"/>
              <a:t>try</a:t>
            </a:r>
            <a:r>
              <a:rPr lang="fr-FR" b="1" dirty="0"/>
              <a:t> </a:t>
            </a:r>
            <a:r>
              <a:rPr lang="fr-FR" dirty="0"/>
              <a:t>{</a:t>
            </a:r>
            <a:br>
              <a:rPr lang="fr-FR" dirty="0"/>
            </a:br>
            <a:r>
              <a:rPr lang="fr-FR" dirty="0"/>
              <a:t>        </a:t>
            </a:r>
            <a:r>
              <a:rPr lang="fr-FR" dirty="0" err="1"/>
              <a:t>FileOutputStream</a:t>
            </a:r>
            <a:r>
              <a:rPr lang="fr-FR" dirty="0"/>
              <a:t> </a:t>
            </a:r>
            <a:r>
              <a:rPr lang="fr-FR" dirty="0" err="1"/>
              <a:t>fos</a:t>
            </a:r>
            <a:r>
              <a:rPr lang="fr-FR" dirty="0"/>
              <a:t> = </a:t>
            </a:r>
            <a:r>
              <a:rPr lang="fr-FR" dirty="0" err="1"/>
              <a:t>openFileOutput</a:t>
            </a:r>
            <a:r>
              <a:rPr lang="fr-FR" dirty="0"/>
              <a:t>(</a:t>
            </a:r>
            <a:r>
              <a:rPr lang="fr-FR" dirty="0" err="1"/>
              <a:t>filename</a:t>
            </a:r>
            <a:r>
              <a:rPr lang="fr-FR" dirty="0"/>
              <a:t>, </a:t>
            </a:r>
            <a:r>
              <a:rPr lang="fr-FR" dirty="0" err="1"/>
              <a:t>Context.</a:t>
            </a:r>
            <a:r>
              <a:rPr lang="fr-FR" b="1" i="1" dirty="0" err="1"/>
              <a:t>MODE_PRIVATE</a:t>
            </a:r>
            <a:r>
              <a:rPr lang="fr-FR" dirty="0"/>
              <a:t>);</a:t>
            </a:r>
            <a:br>
              <a:rPr lang="fr-FR" dirty="0"/>
            </a:br>
            <a:r>
              <a:rPr lang="fr-FR" dirty="0"/>
              <a:t>        </a:t>
            </a:r>
            <a:r>
              <a:rPr lang="fr-FR" dirty="0" err="1"/>
              <a:t>write</a:t>
            </a:r>
            <a:r>
              <a:rPr lang="fr-FR" dirty="0"/>
              <a:t>(</a:t>
            </a:r>
            <a:r>
              <a:rPr lang="fr-FR" dirty="0" err="1"/>
              <a:t>fos</a:t>
            </a:r>
            <a:r>
              <a:rPr lang="fr-FR" dirty="0"/>
              <a:t>, </a:t>
            </a:r>
            <a:r>
              <a:rPr lang="fr-FR" b="1" dirty="0" err="1"/>
              <a:t>textEdit</a:t>
            </a:r>
            <a:r>
              <a:rPr lang="fr-FR" dirty="0" err="1"/>
              <a:t>.getText</a:t>
            </a:r>
            <a:r>
              <a:rPr lang="fr-FR" dirty="0"/>
              <a:t>().</a:t>
            </a:r>
            <a:r>
              <a:rPr lang="fr-FR" dirty="0" err="1"/>
              <a:t>toString</a:t>
            </a:r>
            <a:r>
              <a:rPr lang="fr-FR" dirty="0"/>
              <a:t>());</a:t>
            </a:r>
            <a:br>
              <a:rPr lang="fr-FR" dirty="0"/>
            </a:br>
            <a:r>
              <a:rPr lang="fr-FR" dirty="0"/>
              <a:t>        </a:t>
            </a:r>
            <a:r>
              <a:rPr lang="fr-FR" dirty="0" err="1"/>
              <a:t>fos.close</a:t>
            </a:r>
            <a:r>
              <a:rPr lang="fr-FR" dirty="0"/>
              <a:t>();</a:t>
            </a:r>
            <a:br>
              <a:rPr lang="fr-FR" dirty="0"/>
            </a:br>
            <a:r>
              <a:rPr lang="fr-FR" dirty="0"/>
              <a:t>        </a:t>
            </a:r>
            <a:r>
              <a:rPr lang="fr-FR" b="1" dirty="0" err="1"/>
              <a:t>statusText</a:t>
            </a:r>
            <a:r>
              <a:rPr lang="fr-FR" dirty="0" err="1"/>
              <a:t>.setText</a:t>
            </a:r>
            <a:r>
              <a:rPr lang="fr-FR" dirty="0"/>
              <a:t>(</a:t>
            </a:r>
            <a:r>
              <a:rPr lang="fr-FR" dirty="0" err="1"/>
              <a:t>R.string.</a:t>
            </a:r>
            <a:r>
              <a:rPr lang="fr-FR" b="1" i="1" dirty="0" err="1"/>
              <a:t>write_ok</a:t>
            </a:r>
            <a:r>
              <a:rPr lang="fr-FR" dirty="0"/>
              <a:t>);</a:t>
            </a:r>
            <a:br>
              <a:rPr lang="fr-FR" dirty="0"/>
            </a:br>
            <a:r>
              <a:rPr lang="fr-FR" dirty="0"/>
              <a:t>    } </a:t>
            </a:r>
            <a:r>
              <a:rPr lang="fr-FR" b="1" dirty="0"/>
              <a:t>catch </a:t>
            </a:r>
            <a:r>
              <a:rPr lang="fr-FR" dirty="0"/>
              <a:t>(</a:t>
            </a:r>
            <a:r>
              <a:rPr lang="fr-FR" dirty="0" err="1"/>
              <a:t>IOException</a:t>
            </a:r>
            <a:r>
              <a:rPr lang="fr-FR" dirty="0"/>
              <a:t> e) {</a:t>
            </a:r>
            <a:br>
              <a:rPr lang="fr-FR" dirty="0"/>
            </a:br>
            <a:r>
              <a:rPr lang="fr-FR" dirty="0"/>
              <a:t>        </a:t>
            </a:r>
            <a:r>
              <a:rPr lang="fr-FR" b="1" dirty="0" err="1"/>
              <a:t>statusText</a:t>
            </a:r>
            <a:r>
              <a:rPr lang="fr-FR" dirty="0" err="1"/>
              <a:t>.setText</a:t>
            </a:r>
            <a:r>
              <a:rPr lang="fr-FR" dirty="0"/>
              <a:t>(</a:t>
            </a:r>
            <a:r>
              <a:rPr lang="fr-FR" dirty="0" err="1"/>
              <a:t>R.string.</a:t>
            </a:r>
            <a:r>
              <a:rPr lang="fr-FR" b="1" i="1" dirty="0" err="1"/>
              <a:t>write_ko</a:t>
            </a:r>
            <a:r>
              <a:rPr lang="fr-FR" dirty="0"/>
              <a:t>);</a:t>
            </a:r>
            <a:br>
              <a:rPr lang="fr-FR" dirty="0"/>
            </a:br>
            <a:r>
              <a:rPr lang="fr-FR" dirty="0"/>
              <a:t>    }</a:t>
            </a:r>
            <a:br>
              <a:rPr lang="fr-FR" dirty="0"/>
            </a:br>
            <a:r>
              <a:rPr lang="fr-FR" dirty="0"/>
              <a:t>}</a:t>
            </a:r>
            <a:br>
              <a:rPr lang="fr-FR" dirty="0"/>
            </a:br>
            <a:br>
              <a:rPr lang="fr-FR" dirty="0"/>
            </a:br>
            <a:r>
              <a:rPr lang="fr-FR" b="1" dirty="0"/>
              <a:t>public void </a:t>
            </a:r>
            <a:r>
              <a:rPr lang="fr-FR" dirty="0" err="1"/>
              <a:t>onList</a:t>
            </a:r>
            <a:r>
              <a:rPr lang="fr-FR" dirty="0"/>
              <a:t> (View v) {</a:t>
            </a:r>
            <a:br>
              <a:rPr lang="fr-FR" dirty="0"/>
            </a:br>
            <a:r>
              <a:rPr lang="fr-FR" dirty="0"/>
              <a:t>    String[] files = </a:t>
            </a:r>
            <a:r>
              <a:rPr lang="fr-FR" dirty="0" err="1"/>
              <a:t>fileList</a:t>
            </a:r>
            <a:r>
              <a:rPr lang="fr-FR" dirty="0"/>
              <a:t>();</a:t>
            </a:r>
            <a:br>
              <a:rPr lang="fr-FR" dirty="0"/>
            </a:br>
            <a:r>
              <a:rPr lang="fr-FR" dirty="0"/>
              <a:t>    </a:t>
            </a:r>
            <a:r>
              <a:rPr lang="fr-FR" dirty="0" err="1"/>
              <a:t>StringBuffer</a:t>
            </a:r>
            <a:r>
              <a:rPr lang="fr-FR" dirty="0"/>
              <a:t> </a:t>
            </a:r>
            <a:r>
              <a:rPr lang="fr-FR" dirty="0" err="1"/>
              <a:t>tmp</a:t>
            </a:r>
            <a:r>
              <a:rPr lang="fr-FR" dirty="0"/>
              <a:t> = </a:t>
            </a:r>
            <a:r>
              <a:rPr lang="fr-FR" b="1" dirty="0"/>
              <a:t>new </a:t>
            </a:r>
            <a:r>
              <a:rPr lang="fr-FR" dirty="0" err="1"/>
              <a:t>StringBuffer</a:t>
            </a:r>
            <a:r>
              <a:rPr lang="fr-FR" dirty="0"/>
              <a:t>();</a:t>
            </a:r>
            <a:br>
              <a:rPr lang="fr-FR" dirty="0"/>
            </a:br>
            <a:r>
              <a:rPr lang="fr-FR" dirty="0"/>
              <a:t>    String </a:t>
            </a:r>
            <a:r>
              <a:rPr lang="fr-FR" dirty="0" err="1"/>
              <a:t>lineSeparator</a:t>
            </a:r>
            <a:r>
              <a:rPr lang="fr-FR" dirty="0"/>
              <a:t> = </a:t>
            </a:r>
            <a:r>
              <a:rPr lang="fr-FR" dirty="0" err="1"/>
              <a:t>System.</a:t>
            </a:r>
            <a:r>
              <a:rPr lang="fr-FR" i="1" dirty="0" err="1"/>
              <a:t>getProperty</a:t>
            </a:r>
            <a:r>
              <a:rPr lang="fr-FR" dirty="0"/>
              <a:t>(</a:t>
            </a:r>
            <a:r>
              <a:rPr lang="fr-FR" b="1" dirty="0"/>
              <a:t>"</a:t>
            </a:r>
            <a:r>
              <a:rPr lang="fr-FR" b="1" dirty="0" err="1"/>
              <a:t>line.separator</a:t>
            </a:r>
            <a:r>
              <a:rPr lang="fr-FR" b="1" dirty="0"/>
              <a:t>"</a:t>
            </a:r>
            <a:r>
              <a:rPr lang="fr-FR" dirty="0"/>
              <a:t>);</a:t>
            </a:r>
            <a:br>
              <a:rPr lang="fr-FR" dirty="0"/>
            </a:br>
            <a:r>
              <a:rPr lang="fr-FR" dirty="0"/>
              <a:t>    </a:t>
            </a:r>
            <a:r>
              <a:rPr lang="fr-FR" b="1" dirty="0"/>
              <a:t>for </a:t>
            </a:r>
            <a:r>
              <a:rPr lang="fr-FR" dirty="0"/>
              <a:t>(String f : files) {</a:t>
            </a:r>
            <a:br>
              <a:rPr lang="fr-FR" dirty="0"/>
            </a:br>
            <a:r>
              <a:rPr lang="fr-FR" dirty="0"/>
              <a:t>        </a:t>
            </a:r>
            <a:r>
              <a:rPr lang="fr-FR" dirty="0" err="1"/>
              <a:t>tmp.append</a:t>
            </a:r>
            <a:r>
              <a:rPr lang="fr-FR" dirty="0"/>
              <a:t>(f);</a:t>
            </a:r>
            <a:br>
              <a:rPr lang="fr-FR" dirty="0"/>
            </a:br>
            <a:r>
              <a:rPr lang="fr-FR" dirty="0"/>
              <a:t>        </a:t>
            </a:r>
            <a:r>
              <a:rPr lang="fr-FR" dirty="0" err="1"/>
              <a:t>tmp.append</a:t>
            </a:r>
            <a:r>
              <a:rPr lang="fr-FR" dirty="0"/>
              <a:t>(</a:t>
            </a:r>
            <a:r>
              <a:rPr lang="fr-FR" dirty="0" err="1"/>
              <a:t>lineSeparator</a:t>
            </a:r>
            <a:r>
              <a:rPr lang="fr-FR" dirty="0"/>
              <a:t>);</a:t>
            </a:r>
            <a:br>
              <a:rPr lang="fr-FR" dirty="0"/>
            </a:br>
            <a:r>
              <a:rPr lang="fr-FR" dirty="0"/>
              <a:t>    }</a:t>
            </a:r>
            <a:br>
              <a:rPr lang="fr-FR" dirty="0"/>
            </a:br>
            <a:r>
              <a:rPr lang="fr-FR" dirty="0"/>
              <a:t>    </a:t>
            </a:r>
            <a:r>
              <a:rPr lang="fr-FR" b="1" dirty="0" err="1"/>
              <a:t>textEdit</a:t>
            </a:r>
            <a:r>
              <a:rPr lang="fr-FR" dirty="0" err="1"/>
              <a:t>.setText</a:t>
            </a:r>
            <a:r>
              <a:rPr lang="fr-FR" dirty="0"/>
              <a:t>(</a:t>
            </a:r>
            <a:r>
              <a:rPr lang="fr-FR" dirty="0" err="1"/>
              <a:t>tmp</a:t>
            </a:r>
            <a:r>
              <a:rPr lang="fr-FR" dirty="0"/>
              <a:t>);</a:t>
            </a:r>
            <a:br>
              <a:rPr lang="fr-FR" dirty="0"/>
            </a:br>
            <a:r>
              <a:rPr lang="fr-FR" dirty="0"/>
              <a:t>    </a:t>
            </a:r>
            <a:r>
              <a:rPr lang="fr-FR" b="1" dirty="0" err="1"/>
              <a:t>statusText</a:t>
            </a:r>
            <a:r>
              <a:rPr lang="fr-FR" dirty="0" err="1"/>
              <a:t>.setText</a:t>
            </a:r>
            <a:r>
              <a:rPr lang="fr-FR" dirty="0"/>
              <a:t>(</a:t>
            </a:r>
            <a:r>
              <a:rPr lang="fr-FR" dirty="0" err="1"/>
              <a:t>R.string.</a:t>
            </a:r>
            <a:r>
              <a:rPr lang="fr-FR" b="1" i="1" dirty="0" err="1"/>
              <a:t>list_ok</a:t>
            </a:r>
            <a:r>
              <a:rPr lang="fr-FR" dirty="0"/>
              <a:t>);</a:t>
            </a:r>
            <a:br>
              <a:rPr lang="fr-FR" dirty="0"/>
            </a:br>
            <a:r>
              <a:rPr lang="fr-FR" dirty="0"/>
              <a: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114</a:t>
            </a:fld>
            <a:endParaRPr lang="fr-F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484784"/>
            <a:ext cx="3426959" cy="5037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p:nvPr/>
        </p:nvCxnSpPr>
        <p:spPr>
          <a:xfrm>
            <a:off x="2771800" y="3140968"/>
            <a:ext cx="2448272" cy="2808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2699792" y="4725144"/>
            <a:ext cx="4032448"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2699792" y="1700808"/>
            <a:ext cx="3312368" cy="4248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3419872" y="2132856"/>
            <a:ext cx="144016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9468544" y="4293096"/>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3710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Manipulation de fichiers externes</a:t>
            </a:r>
          </a:p>
        </p:txBody>
      </p:sp>
      <p:sp>
        <p:nvSpPr>
          <p:cNvPr id="3" name="Espace réservé du contenu 2"/>
          <p:cNvSpPr>
            <a:spLocks noGrp="1"/>
          </p:cNvSpPr>
          <p:nvPr>
            <p:ph sz="quarter" idx="1"/>
          </p:nvPr>
        </p:nvSpPr>
        <p:spPr/>
        <p:txBody>
          <a:bodyPr>
            <a:normAutofit fontScale="77500" lnSpcReduction="20000"/>
          </a:bodyPr>
          <a:lstStyle/>
          <a:p>
            <a:r>
              <a:rPr lang="fr-FR" dirty="0"/>
              <a:t>Les fichiers sur support externes sont toujours publics et non chiffrés</a:t>
            </a:r>
          </a:p>
          <a:p>
            <a:r>
              <a:rPr lang="fr-FR" dirty="0"/>
              <a:t>Obtention de répertoires racines externes :</a:t>
            </a:r>
          </a:p>
          <a:p>
            <a:pPr lvl="1"/>
            <a:r>
              <a:rPr lang="fr-FR" i="1" dirty="0"/>
              <a:t>File </a:t>
            </a:r>
            <a:r>
              <a:rPr lang="fr-FR" i="1" dirty="0" err="1"/>
              <a:t>Context.getExternalFilesDir</a:t>
            </a:r>
            <a:r>
              <a:rPr lang="fr-FR" i="1" dirty="0"/>
              <a:t>(String type) </a:t>
            </a:r>
            <a:r>
              <a:rPr lang="fr-FR" dirty="0"/>
              <a:t>: répertoire racine réservé à l'application (détruit à la désinstallation), par exemple /</a:t>
            </a:r>
            <a:r>
              <a:rPr lang="fr-FR" dirty="0" err="1"/>
              <a:t>sdcard</a:t>
            </a:r>
            <a:r>
              <a:rPr lang="fr-FR" dirty="0"/>
              <a:t>/Android/data/</a:t>
            </a:r>
            <a:r>
              <a:rPr lang="fr-FR" dirty="0" err="1"/>
              <a:t>fr.upemlv.HelloWorld</a:t>
            </a:r>
            <a:r>
              <a:rPr lang="fr-FR" dirty="0"/>
              <a:t>/files/ ; type peut être </a:t>
            </a:r>
            <a:r>
              <a:rPr lang="fr-FR" dirty="0" err="1"/>
              <a:t>null</a:t>
            </a:r>
            <a:endParaRPr lang="fr-FR" dirty="0"/>
          </a:p>
          <a:p>
            <a:pPr lvl="1"/>
            <a:r>
              <a:rPr lang="fr-FR" i="1" dirty="0"/>
              <a:t>File </a:t>
            </a:r>
            <a:r>
              <a:rPr lang="fr-FR" i="1" dirty="0" err="1"/>
              <a:t>Environment.getExternalStorageDirectory</a:t>
            </a:r>
            <a:r>
              <a:rPr lang="fr-FR" i="1" dirty="0"/>
              <a:t>() </a:t>
            </a:r>
            <a:r>
              <a:rPr lang="fr-FR" dirty="0"/>
              <a:t>: répertoire racine externe global</a:t>
            </a:r>
          </a:p>
          <a:p>
            <a:pPr lvl="1"/>
            <a:r>
              <a:rPr lang="fr-FR" i="1" dirty="0"/>
              <a:t>File </a:t>
            </a:r>
            <a:r>
              <a:rPr lang="fr-FR" i="1" dirty="0" err="1"/>
              <a:t>Environment.getExternalStoragePublicDirectory</a:t>
            </a:r>
            <a:r>
              <a:rPr lang="fr-FR" i="1" dirty="0"/>
              <a:t>(String type) </a:t>
            </a:r>
            <a:r>
              <a:rPr lang="fr-FR" dirty="0"/>
              <a:t>: répertoire racine externe global pour un type de fichier spécifié</a:t>
            </a:r>
          </a:p>
          <a:p>
            <a:r>
              <a:rPr lang="fr-FR" dirty="0"/>
              <a:t>Les fichiers de mêmes types doivent être regroupés dans des sous-répertoires :</a:t>
            </a:r>
          </a:p>
          <a:p>
            <a:pPr lvl="1"/>
            <a:r>
              <a:rPr lang="fr-FR" i="1" dirty="0"/>
              <a:t>DIRECTORY_MUSIC, DIRECTORY_PODCASTS, DIRECTORY_RINGTONES,</a:t>
            </a:r>
          </a:p>
          <a:p>
            <a:pPr lvl="1"/>
            <a:r>
              <a:rPr lang="fr-FR" i="1" dirty="0"/>
              <a:t>DIRECTORY_ALARMS, DIRECTORY_NOTIFICATIONS, DIRECTORY_PICTURES,</a:t>
            </a:r>
          </a:p>
          <a:p>
            <a:pPr lvl="1"/>
            <a:r>
              <a:rPr lang="fr-FR" i="1" dirty="0"/>
              <a:t>DIRECTORY_MOVIES, DIRECTORY_DOWNLOADS, DIRECTORY_DCIM</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115</a:t>
            </a:fld>
            <a:endParaRPr lang="fr-FR"/>
          </a:p>
        </p:txBody>
      </p:sp>
    </p:spTree>
    <p:extLst>
      <p:ext uri="{BB962C8B-B14F-4D97-AF65-F5344CB8AC3E}">
        <p14:creationId xmlns:p14="http://schemas.microsoft.com/office/powerpoint/2010/main" val="2706927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Répertoires cache</a:t>
            </a:r>
          </a:p>
        </p:txBody>
      </p:sp>
      <p:sp>
        <p:nvSpPr>
          <p:cNvPr id="3" name="Espace réservé du contenu 2"/>
          <p:cNvSpPr>
            <a:spLocks noGrp="1"/>
          </p:cNvSpPr>
          <p:nvPr>
            <p:ph sz="quarter" idx="1"/>
          </p:nvPr>
        </p:nvSpPr>
        <p:spPr/>
        <p:txBody>
          <a:bodyPr>
            <a:normAutofit fontScale="92500" lnSpcReduction="10000"/>
          </a:bodyPr>
          <a:lstStyle/>
          <a:p>
            <a:r>
              <a:rPr lang="fr-FR" dirty="0"/>
              <a:t>Obtention des chemins vers les répertoires cache spécifiques à l'application courante :</a:t>
            </a:r>
          </a:p>
          <a:p>
            <a:pPr lvl="1"/>
            <a:r>
              <a:rPr lang="fr-FR" i="1" dirty="0"/>
              <a:t>File </a:t>
            </a:r>
            <a:r>
              <a:rPr lang="fr-FR" i="1" dirty="0" err="1"/>
              <a:t>getCacheDir</a:t>
            </a:r>
            <a:r>
              <a:rPr lang="fr-FR" i="1" dirty="0"/>
              <a:t>()</a:t>
            </a:r>
          </a:p>
          <a:p>
            <a:pPr lvl="1"/>
            <a:r>
              <a:rPr lang="fr-FR" i="1" dirty="0"/>
              <a:t>File </a:t>
            </a:r>
            <a:r>
              <a:rPr lang="fr-FR" i="1" dirty="0" err="1"/>
              <a:t>getExternalCacheDir</a:t>
            </a:r>
            <a:r>
              <a:rPr lang="fr-FR" i="1" dirty="0"/>
              <a:t>() </a:t>
            </a:r>
            <a:r>
              <a:rPr lang="fr-FR" dirty="0"/>
              <a:t>(retourne </a:t>
            </a:r>
            <a:r>
              <a:rPr lang="fr-FR" dirty="0" err="1"/>
              <a:t>null</a:t>
            </a:r>
            <a:r>
              <a:rPr lang="fr-FR" dirty="0"/>
              <a:t> si le stockage externe n'est pas disponible)</a:t>
            </a:r>
          </a:p>
          <a:p>
            <a:r>
              <a:rPr lang="fr-FR" dirty="0"/>
              <a:t>Utile pour y stocker des données temporaires (issues de calculs, de récupération de données sur Internet...)</a:t>
            </a:r>
          </a:p>
          <a:p>
            <a:r>
              <a:rPr lang="fr-FR" dirty="0"/>
              <a:t>Les données stockées peuvent être effacées par le système :</a:t>
            </a:r>
          </a:p>
          <a:p>
            <a:pPr lvl="1"/>
            <a:r>
              <a:rPr lang="fr-FR" dirty="0"/>
              <a:t>En cas de désinstallation de l'application</a:t>
            </a:r>
          </a:p>
          <a:p>
            <a:pPr lvl="1"/>
            <a:r>
              <a:rPr lang="fr-FR" dirty="0"/>
              <a:t>En cas de pénurie de mémoire de stockage</a:t>
            </a:r>
          </a:p>
          <a:p>
            <a:r>
              <a:rPr lang="fr-FR" dirty="0"/>
              <a:t>Nécessité pour chaque application d'être raisonnable pour l'espace utilisé par le cache (partage par toutes les applications)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116</a:t>
            </a:fld>
            <a:endParaRPr lang="fr-FR"/>
          </a:p>
        </p:txBody>
      </p:sp>
    </p:spTree>
    <p:extLst>
      <p:ext uri="{BB962C8B-B14F-4D97-AF65-F5344CB8AC3E}">
        <p14:creationId xmlns:p14="http://schemas.microsoft.com/office/powerpoint/2010/main" val="2250118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Persistances dans les préférences utilisateurs</a:t>
            </a:r>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117</a:t>
            </a:fld>
            <a:endParaRPr lang="fr-FR"/>
          </a:p>
        </p:txBody>
      </p:sp>
    </p:spTree>
    <p:extLst>
      <p:ext uri="{BB962C8B-B14F-4D97-AF65-F5344CB8AC3E}">
        <p14:creationId xmlns:p14="http://schemas.microsoft.com/office/powerpoint/2010/main" val="1075172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562074"/>
          </a:xfrm>
        </p:spPr>
        <p:txBody>
          <a:bodyPr/>
          <a:lstStyle/>
          <a:p>
            <a:r>
              <a:rPr lang="fr-FR" dirty="0"/>
              <a:t>Les préférences</a:t>
            </a:r>
          </a:p>
        </p:txBody>
      </p:sp>
      <p:sp>
        <p:nvSpPr>
          <p:cNvPr id="3" name="Espace réservé du contenu 2"/>
          <p:cNvSpPr>
            <a:spLocks noGrp="1"/>
          </p:cNvSpPr>
          <p:nvPr>
            <p:ph sz="quarter" idx="1"/>
          </p:nvPr>
        </p:nvSpPr>
        <p:spPr>
          <a:xfrm>
            <a:off x="467544" y="764704"/>
            <a:ext cx="8291264" cy="5069160"/>
          </a:xfrm>
        </p:spPr>
        <p:txBody>
          <a:bodyPr>
            <a:normAutofit/>
          </a:bodyPr>
          <a:lstStyle/>
          <a:p>
            <a:r>
              <a:rPr lang="fr-FR" dirty="0"/>
              <a:t>Lorsqu’il est nécessaire d’utiliser des variables qui doivent être gardé en mémoire même suite à une fermeture. La solution des </a:t>
            </a:r>
            <a:r>
              <a:rPr lang="fr-FR" dirty="0" err="1"/>
              <a:t>Shared</a:t>
            </a:r>
            <a:r>
              <a:rPr lang="fr-FR" dirty="0"/>
              <a:t> </a:t>
            </a:r>
            <a:r>
              <a:rPr lang="fr-FR" dirty="0" err="1"/>
              <a:t>Preferences</a:t>
            </a:r>
            <a:r>
              <a:rPr lang="fr-FR" dirty="0"/>
              <a:t> est la plus simple a implémenté.</a:t>
            </a:r>
          </a:p>
          <a:p>
            <a:r>
              <a:rPr lang="fr-FR" dirty="0"/>
              <a:t>Elle utilise des associations clé, valeur.</a:t>
            </a:r>
          </a:p>
          <a:p>
            <a:r>
              <a:rPr lang="fr-FR" dirty="0"/>
              <a:t>À utiliser pour de «petites» quantités de données</a:t>
            </a:r>
          </a:p>
          <a:p>
            <a:r>
              <a:rPr lang="fr-FR" dirty="0"/>
              <a:t>Chaque application possède un fichier dans son «</a:t>
            </a:r>
            <a:r>
              <a:rPr lang="fr-FR" dirty="0" err="1"/>
              <a:t>HomeDir</a:t>
            </a:r>
            <a:r>
              <a:rPr lang="fr-FR" dirty="0"/>
              <a:t>» un sous répertoire </a:t>
            </a:r>
            <a:r>
              <a:rPr lang="fr-FR" dirty="0" err="1"/>
              <a:t>shared_prefs</a:t>
            </a:r>
            <a:r>
              <a:rPr lang="fr-FR" dirty="0"/>
              <a:t> dans lequel est généralement sauvegardé un fichier XML.!</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118</a:t>
            </a:fld>
            <a:endParaRPr lang="fr-F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036" y="4869160"/>
            <a:ext cx="4104456" cy="79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511" y="4430296"/>
            <a:ext cx="4392488" cy="2396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817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préférences</a:t>
            </a:r>
          </a:p>
        </p:txBody>
      </p:sp>
      <p:sp>
        <p:nvSpPr>
          <p:cNvPr id="3" name="Espace réservé du contenu 2"/>
          <p:cNvSpPr>
            <a:spLocks noGrp="1"/>
          </p:cNvSpPr>
          <p:nvPr>
            <p:ph sz="quarter" idx="1"/>
          </p:nvPr>
        </p:nvSpPr>
        <p:spPr>
          <a:xfrm>
            <a:off x="457200" y="1600200"/>
            <a:ext cx="7467600" cy="892696"/>
          </a:xfrm>
        </p:spPr>
        <p:txBody>
          <a:bodyPr/>
          <a:lstStyle/>
          <a:p>
            <a:r>
              <a:rPr lang="fr-FR" dirty="0"/>
              <a:t>Récupération de la </a:t>
            </a:r>
            <a:r>
              <a:rPr lang="fr-FR" dirty="0" err="1"/>
              <a:t>préferences</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119</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10" y="2132060"/>
            <a:ext cx="7829233"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16" y="3501008"/>
            <a:ext cx="7300935" cy="1236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contenu 2"/>
          <p:cNvSpPr txBox="1">
            <a:spLocks/>
          </p:cNvSpPr>
          <p:nvPr/>
        </p:nvSpPr>
        <p:spPr>
          <a:xfrm>
            <a:off x="609600" y="2924944"/>
            <a:ext cx="7467600" cy="892696"/>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a:t>Sauvegarde de la préférence</a:t>
            </a:r>
          </a:p>
        </p:txBody>
      </p:sp>
      <p:sp>
        <p:nvSpPr>
          <p:cNvPr id="8" name="Espace réservé du contenu 2"/>
          <p:cNvSpPr txBox="1">
            <a:spLocks/>
          </p:cNvSpPr>
          <p:nvPr/>
        </p:nvSpPr>
        <p:spPr>
          <a:xfrm>
            <a:off x="395536" y="4941168"/>
            <a:ext cx="8291264" cy="191683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a:t>Les modes de sauvegarde:</a:t>
            </a:r>
          </a:p>
          <a:p>
            <a:pPr lvl="1"/>
            <a:r>
              <a:rPr lang="fr-FR" dirty="0" err="1"/>
              <a:t>Context.MODE_PRIVATE</a:t>
            </a:r>
            <a:r>
              <a:rPr lang="fr-FR" dirty="0"/>
              <a:t>: privé à notre application</a:t>
            </a:r>
          </a:p>
          <a:p>
            <a:pPr lvl="1"/>
            <a:r>
              <a:rPr lang="fr-FR" dirty="0" err="1"/>
              <a:t>Context.MODE_WORLD_READABLE</a:t>
            </a:r>
            <a:endParaRPr lang="fr-FR" dirty="0"/>
          </a:p>
          <a:p>
            <a:pPr lvl="1"/>
            <a:r>
              <a:rPr lang="fr-FR" dirty="0" err="1"/>
              <a:t>Context.MODE_WORLD_WRITEABLE</a:t>
            </a:r>
            <a:endParaRPr lang="fr-FR" dirty="0"/>
          </a:p>
        </p:txBody>
      </p:sp>
    </p:spTree>
    <p:extLst>
      <p:ext uri="{BB962C8B-B14F-4D97-AF65-F5344CB8AC3E}">
        <p14:creationId xmlns:p14="http://schemas.microsoft.com/office/powerpoint/2010/main" val="1065157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6538398" cy="1143000"/>
          </a:xfrm>
        </p:spPr>
        <p:txBody>
          <a:bodyPr/>
          <a:lstStyle/>
          <a:p>
            <a:r>
              <a:rPr lang="fr-FR" dirty="0"/>
              <a:t>Développement en natif avec Java avec android studio</a:t>
            </a:r>
          </a:p>
        </p:txBody>
      </p:sp>
      <p:sp>
        <p:nvSpPr>
          <p:cNvPr id="3" name="Espace réservé du contenu 2"/>
          <p:cNvSpPr>
            <a:spLocks noGrp="1"/>
          </p:cNvSpPr>
          <p:nvPr>
            <p:ph sz="quarter" idx="1"/>
          </p:nvPr>
        </p:nvSpPr>
        <p:spPr>
          <a:xfrm>
            <a:off x="457200" y="1600200"/>
            <a:ext cx="4618856" cy="4873752"/>
          </a:xfrm>
        </p:spPr>
        <p:txBody>
          <a:bodyPr/>
          <a:lstStyle/>
          <a:p>
            <a:r>
              <a:rPr lang="fr-FR" dirty="0"/>
              <a:t>Avant de faire cela je vous conseille de tout d’abord mettre à jours les SDK </a:t>
            </a:r>
            <a:r>
              <a:rPr lang="fr-FR" dirty="0" err="1"/>
              <a:t>tools</a:t>
            </a:r>
            <a:r>
              <a:rPr lang="fr-FR" dirty="0"/>
              <a:t>, </a:t>
            </a:r>
            <a:r>
              <a:rPr lang="fr-FR" dirty="0" err="1"/>
              <a:t>plateforms-tools</a:t>
            </a:r>
            <a:r>
              <a:rPr lang="fr-FR" dirty="0"/>
              <a:t> et SDK-</a:t>
            </a:r>
            <a:r>
              <a:rPr lang="fr-FR" dirty="0" err="1"/>
              <a:t>build</a:t>
            </a:r>
            <a:r>
              <a:rPr lang="fr-FR" dirty="0"/>
              <a:t> </a:t>
            </a:r>
            <a:r>
              <a:rPr lang="fr-FR" dirty="0" err="1"/>
              <a:t>tools</a:t>
            </a:r>
            <a:r>
              <a:rPr lang="fr-FR" dirty="0"/>
              <a:t>. Sans quoi vous rencontrerez des soucis à la compilation du projet notamment à cause de </a:t>
            </a:r>
            <a:r>
              <a:rPr lang="fr-FR" dirty="0" err="1"/>
              <a:t>Gradle</a:t>
            </a:r>
            <a:r>
              <a:rPr lang="fr-FR" dirty="0"/>
              <a:t> qui s’attend à trouver des choses dans la version 22 du SDK.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98" y="476672"/>
            <a:ext cx="14382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772816"/>
            <a:ext cx="3822700" cy="460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12</a:t>
            </a:fld>
            <a:endParaRPr lang="fr-FR"/>
          </a:p>
        </p:txBody>
      </p:sp>
    </p:spTree>
    <p:extLst>
      <p:ext uri="{BB962C8B-B14F-4D97-AF65-F5344CB8AC3E}">
        <p14:creationId xmlns:p14="http://schemas.microsoft.com/office/powerpoint/2010/main" val="2432526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préférences</a:t>
            </a:r>
          </a:p>
        </p:txBody>
      </p:sp>
      <p:sp>
        <p:nvSpPr>
          <p:cNvPr id="3" name="Espace réservé du contenu 2"/>
          <p:cNvSpPr>
            <a:spLocks noGrp="1"/>
          </p:cNvSpPr>
          <p:nvPr>
            <p:ph sz="quarter" idx="1"/>
          </p:nvPr>
        </p:nvSpPr>
        <p:spPr/>
        <p:txBody>
          <a:bodyPr/>
          <a:lstStyle/>
          <a:p>
            <a:r>
              <a:rPr lang="fr-FR" dirty="0"/>
              <a:t>Possibilités d’ajouter un écran de configuration de préférences, en étendant </a:t>
            </a:r>
            <a:r>
              <a:rPr lang="fr-FR" dirty="0" err="1"/>
              <a:t>PreferenceActivity</a:t>
            </a:r>
            <a:r>
              <a:rPr lang="fr-FR" dirty="0"/>
              <a:t>.</a:t>
            </a:r>
          </a:p>
          <a:p>
            <a:r>
              <a:rPr lang="fr-FR" dirty="0"/>
              <a:t>Le chargement du layout se fait par </a:t>
            </a:r>
            <a:r>
              <a:rPr lang="fr-FR" dirty="0" err="1"/>
              <a:t>addPreferencesFromResource</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120</a:t>
            </a:fld>
            <a:endParaRPr lang="fr-FR"/>
          </a:p>
        </p:txBody>
      </p:sp>
    </p:spTree>
    <p:extLst>
      <p:ext uri="{BB962C8B-B14F-4D97-AF65-F5344CB8AC3E}">
        <p14:creationId xmlns:p14="http://schemas.microsoft.com/office/powerpoint/2010/main" val="2417662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Persistance en base de données avec </a:t>
            </a:r>
            <a:r>
              <a:rPr lang="fr-FR" b="0" dirty="0"/>
              <a:t>SQLITE</a:t>
            </a:r>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121</a:t>
            </a:fld>
            <a:endParaRPr lang="fr-FR"/>
          </a:p>
        </p:txBody>
      </p:sp>
    </p:spTree>
    <p:extLst>
      <p:ext uri="{BB962C8B-B14F-4D97-AF65-F5344CB8AC3E}">
        <p14:creationId xmlns:p14="http://schemas.microsoft.com/office/powerpoint/2010/main" val="23954796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base de données avec </a:t>
            </a:r>
            <a:r>
              <a:rPr lang="fr-FR" dirty="0" err="1"/>
              <a:t>SQLite</a:t>
            </a:r>
            <a:r>
              <a:rPr lang="fr-FR" dirty="0"/>
              <a:t> </a:t>
            </a:r>
          </a:p>
        </p:txBody>
      </p:sp>
      <p:sp>
        <p:nvSpPr>
          <p:cNvPr id="3" name="Espace réservé du contenu 2"/>
          <p:cNvSpPr>
            <a:spLocks noGrp="1"/>
          </p:cNvSpPr>
          <p:nvPr>
            <p:ph sz="quarter" idx="1"/>
          </p:nvPr>
        </p:nvSpPr>
        <p:spPr/>
        <p:txBody>
          <a:bodyPr>
            <a:normAutofit lnSpcReduction="10000"/>
          </a:bodyPr>
          <a:lstStyle/>
          <a:p>
            <a:r>
              <a:rPr lang="fr-FR" dirty="0"/>
              <a:t>Moteur </a:t>
            </a:r>
            <a:r>
              <a:rPr lang="fr-FR" dirty="0" err="1"/>
              <a:t>SQLite</a:t>
            </a:r>
            <a:r>
              <a:rPr lang="fr-FR" dirty="0"/>
              <a:t> embarqué, supporte les requêtes SQL , pas de typage fort</a:t>
            </a:r>
          </a:p>
          <a:p>
            <a:r>
              <a:rPr lang="fr-FR" dirty="0"/>
              <a:t>Les packages utilisées sont </a:t>
            </a:r>
            <a:r>
              <a:rPr lang="fr-FR" dirty="0" err="1"/>
              <a:t>android.database</a:t>
            </a:r>
            <a:r>
              <a:rPr lang="fr-FR" dirty="0"/>
              <a:t> et </a:t>
            </a:r>
            <a:r>
              <a:rPr lang="fr-FR" dirty="0" err="1"/>
              <a:t>android.database.sqlite</a:t>
            </a:r>
            <a:r>
              <a:rPr lang="fr-FR" dirty="0"/>
              <a:t>, et les classes:</a:t>
            </a:r>
          </a:p>
          <a:p>
            <a:pPr lvl="1"/>
            <a:r>
              <a:rPr lang="fr-FR" dirty="0" err="1"/>
              <a:t>SQLiteOpenHelper</a:t>
            </a:r>
            <a:r>
              <a:rPr lang="fr-FR" dirty="0"/>
              <a:t> est une classe d'assistance pour gérer la création de bases de données et la gestion des versions.</a:t>
            </a:r>
          </a:p>
          <a:p>
            <a:pPr lvl="1"/>
            <a:r>
              <a:rPr lang="fr-FR" dirty="0" err="1"/>
              <a:t>SQLLiteDatabase</a:t>
            </a:r>
            <a:r>
              <a:rPr lang="fr-FR" dirty="0"/>
              <a:t> est la classe qui nous permet d’interagir avec la base de donnée.</a:t>
            </a:r>
          </a:p>
          <a:p>
            <a:pPr lvl="1"/>
            <a:r>
              <a:rPr lang="fr-FR" dirty="0" err="1"/>
              <a:t>ContentValue</a:t>
            </a:r>
            <a:r>
              <a:rPr lang="fr-FR" dirty="0"/>
              <a:t> est utilisée pour stocker un ensemble de valeurs que le </a:t>
            </a:r>
            <a:r>
              <a:rPr lang="fr-FR" dirty="0" err="1"/>
              <a:t>ContentResolver</a:t>
            </a:r>
            <a:r>
              <a:rPr lang="fr-FR" dirty="0"/>
              <a:t> peut traiter.</a:t>
            </a:r>
          </a:p>
          <a:p>
            <a:pPr lvl="1"/>
            <a:r>
              <a:rPr lang="fr-FR" dirty="0" err="1"/>
              <a:t>Cursor</a:t>
            </a:r>
            <a:r>
              <a:rPr lang="fr-FR" dirty="0"/>
              <a:t> est une interface qui donne accès en lecture-écriture à l'ensemble des résultats retournés par une requête de base de données</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122</a:t>
            </a:fld>
            <a:endParaRPr lang="fr-FR"/>
          </a:p>
        </p:txBody>
      </p:sp>
    </p:spTree>
    <p:extLst>
      <p:ext uri="{BB962C8B-B14F-4D97-AF65-F5344CB8AC3E}">
        <p14:creationId xmlns:p14="http://schemas.microsoft.com/office/powerpoint/2010/main" val="32124672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SQLiteOpenHelper</a:t>
            </a:r>
            <a:endParaRPr lang="fr-FR" dirty="0"/>
          </a:p>
        </p:txBody>
      </p:sp>
      <p:sp>
        <p:nvSpPr>
          <p:cNvPr id="3" name="Espace réservé du contenu 2"/>
          <p:cNvSpPr>
            <a:spLocks noGrp="1"/>
          </p:cNvSpPr>
          <p:nvPr>
            <p:ph sz="quarter" idx="1"/>
          </p:nvPr>
        </p:nvSpPr>
        <p:spPr>
          <a:xfrm>
            <a:off x="457200" y="1600200"/>
            <a:ext cx="7467600" cy="1108720"/>
          </a:xfrm>
        </p:spPr>
        <p:txBody>
          <a:bodyPr>
            <a:normAutofit fontScale="77500" lnSpcReduction="20000"/>
          </a:bodyPr>
          <a:lstStyle/>
          <a:p>
            <a:r>
              <a:rPr lang="fr-FR" dirty="0" err="1"/>
              <a:t>OnCreate</a:t>
            </a:r>
            <a:r>
              <a:rPr lang="fr-FR" dirty="0"/>
              <a:t> est appelé à la </a:t>
            </a:r>
            <a:r>
              <a:rPr lang="fr-FR" dirty="0" err="1"/>
              <a:t>creation</a:t>
            </a:r>
            <a:r>
              <a:rPr lang="fr-FR" dirty="0"/>
              <a:t> de la base</a:t>
            </a:r>
          </a:p>
          <a:p>
            <a:r>
              <a:rPr lang="fr-FR" dirty="0" err="1"/>
              <a:t>OnUpgrade</a:t>
            </a:r>
            <a:r>
              <a:rPr lang="fr-FR" dirty="0"/>
              <a:t> est invoqué quand on demande d’utiliser une version de base de donnée supérieur à celle présente sur le téléphone: il faut gérer les upgrade ici!!!</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123</a:t>
            </a:fld>
            <a:endParaRPr lang="fr-F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309" y="2708920"/>
            <a:ext cx="6146800" cy="397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3070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Récupération de la base de donnée</a:t>
            </a:r>
          </a:p>
        </p:txBody>
      </p:sp>
      <p:sp>
        <p:nvSpPr>
          <p:cNvPr id="3" name="Espace réservé du contenu 2"/>
          <p:cNvSpPr>
            <a:spLocks noGrp="1"/>
          </p:cNvSpPr>
          <p:nvPr>
            <p:ph sz="quarter" idx="1"/>
          </p:nvPr>
        </p:nvSpPr>
        <p:spPr>
          <a:xfrm>
            <a:off x="457200" y="1600200"/>
            <a:ext cx="7427168" cy="1612776"/>
          </a:xfrm>
        </p:spPr>
        <p:txBody>
          <a:bodyPr>
            <a:normAutofit fontScale="77500" lnSpcReduction="20000"/>
          </a:bodyPr>
          <a:lstStyle/>
          <a:p>
            <a:r>
              <a:rPr lang="fr-FR" dirty="0"/>
              <a:t>Une instance de </a:t>
            </a:r>
            <a:r>
              <a:rPr lang="fr-FR" dirty="0" err="1"/>
              <a:t>SQLLiteDatabase</a:t>
            </a:r>
            <a:r>
              <a:rPr lang="fr-FR" dirty="0"/>
              <a:t> est récupérée par l’objet </a:t>
            </a:r>
            <a:r>
              <a:rPr lang="fr-FR" dirty="0" err="1"/>
              <a:t>SQLiteOpenHelper</a:t>
            </a:r>
            <a:r>
              <a:rPr lang="fr-FR" dirty="0"/>
              <a:t> par les méthodes </a:t>
            </a:r>
          </a:p>
          <a:p>
            <a:r>
              <a:rPr lang="fr-FR" dirty="0" err="1"/>
              <a:t>getReadableDatabase</a:t>
            </a:r>
            <a:r>
              <a:rPr lang="fr-FR" dirty="0"/>
              <a:t>() pour un accès qu’en lecture mais avec des informations supplémentaires sur la base de donnée</a:t>
            </a:r>
          </a:p>
          <a:p>
            <a:r>
              <a:rPr lang="fr-FR" dirty="0" err="1"/>
              <a:t>getWritableDatabase</a:t>
            </a:r>
            <a:r>
              <a:rPr lang="fr-FR" dirty="0"/>
              <a:t>() pour un accès complet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124</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068960"/>
            <a:ext cx="574357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6174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2438" y="766"/>
            <a:ext cx="7467600" cy="1143000"/>
          </a:xfrm>
        </p:spPr>
        <p:txBody>
          <a:bodyPr/>
          <a:lstStyle/>
          <a:p>
            <a:r>
              <a:rPr lang="fr-FR" dirty="0"/>
              <a:t>Manipulation de la base  de donnée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125</a:t>
            </a:fld>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23569"/>
            <a:ext cx="7251700" cy="553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contenu 2"/>
          <p:cNvSpPr>
            <a:spLocks noGrp="1"/>
          </p:cNvSpPr>
          <p:nvPr>
            <p:ph sz="quarter" idx="1"/>
          </p:nvPr>
        </p:nvSpPr>
        <p:spPr>
          <a:xfrm>
            <a:off x="4932040" y="1988840"/>
            <a:ext cx="3923928" cy="1656184"/>
          </a:xfrm>
        </p:spPr>
        <p:txBody>
          <a:bodyPr>
            <a:normAutofit fontScale="92500" lnSpcReduction="20000"/>
          </a:bodyPr>
          <a:lstStyle/>
          <a:p>
            <a:r>
              <a:rPr lang="fr-FR" dirty="0" err="1"/>
              <a:t>ContentValues</a:t>
            </a:r>
            <a:r>
              <a:rPr lang="fr-FR" dirty="0"/>
              <a:t> permet de fournir des paramètres à la </a:t>
            </a:r>
            <a:r>
              <a:rPr lang="fr-FR" dirty="0" err="1"/>
              <a:t>requete</a:t>
            </a:r>
            <a:endParaRPr lang="fr-FR" dirty="0"/>
          </a:p>
          <a:p>
            <a:r>
              <a:rPr lang="fr-FR" dirty="0" err="1"/>
              <a:t>Cursor</a:t>
            </a:r>
            <a:r>
              <a:rPr lang="fr-FR" dirty="0"/>
              <a:t> contient le résultat de la requête.</a:t>
            </a:r>
          </a:p>
        </p:txBody>
      </p:sp>
    </p:spTree>
    <p:extLst>
      <p:ext uri="{BB962C8B-B14F-4D97-AF65-F5344CB8AC3E}">
        <p14:creationId xmlns:p14="http://schemas.microsoft.com/office/powerpoint/2010/main" val="22720290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a:t>
            </a:r>
          </a:p>
        </p:txBody>
      </p:sp>
      <p:sp>
        <p:nvSpPr>
          <p:cNvPr id="3" name="Espace réservé du contenu 2"/>
          <p:cNvSpPr>
            <a:spLocks noGrp="1"/>
          </p:cNvSpPr>
          <p:nvPr>
            <p:ph sz="quarter" idx="1"/>
          </p:nvPr>
        </p:nvSpPr>
        <p:spPr>
          <a:xfrm>
            <a:off x="457200" y="1600200"/>
            <a:ext cx="7427168" cy="1108720"/>
          </a:xfrm>
        </p:spPr>
        <p:txBody>
          <a:bodyPr/>
          <a:lstStyle/>
          <a:p>
            <a:r>
              <a:rPr lang="fr-FR" dirty="0"/>
              <a:t>Gestion classique d’une transaction</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126</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212976"/>
            <a:ext cx="38576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8845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commande sqlite3</a:t>
            </a:r>
          </a:p>
        </p:txBody>
      </p:sp>
      <p:sp>
        <p:nvSpPr>
          <p:cNvPr id="3" name="Espace réservé du contenu 2"/>
          <p:cNvSpPr>
            <a:spLocks noGrp="1"/>
          </p:cNvSpPr>
          <p:nvPr>
            <p:ph sz="quarter" idx="1"/>
          </p:nvPr>
        </p:nvSpPr>
        <p:spPr/>
        <p:txBody>
          <a:bodyPr>
            <a:normAutofit fontScale="92500" lnSpcReduction="20000"/>
          </a:bodyPr>
          <a:lstStyle/>
          <a:p>
            <a:r>
              <a:rPr lang="fr-FR" dirty="0"/>
              <a:t>Android intègre également la commande sqlite3 </a:t>
            </a:r>
          </a:p>
          <a:p>
            <a:r>
              <a:rPr lang="fr-FR" dirty="0"/>
              <a:t>Cette commande est à lancer dans un </a:t>
            </a:r>
            <a:r>
              <a:rPr lang="fr-FR" dirty="0" err="1"/>
              <a:t>shell</a:t>
            </a:r>
            <a:r>
              <a:rPr lang="fr-FR" dirty="0"/>
              <a:t> </a:t>
            </a:r>
            <a:r>
              <a:rPr lang="fr-FR" dirty="0" err="1"/>
              <a:t>adb</a:t>
            </a:r>
            <a:r>
              <a:rPr lang="fr-FR" dirty="0"/>
              <a:t> (Android </a:t>
            </a:r>
            <a:r>
              <a:rPr lang="fr-FR" dirty="0" err="1"/>
              <a:t>Debug</a:t>
            </a:r>
            <a:r>
              <a:rPr lang="fr-FR" dirty="0"/>
              <a:t> Bridge) : Il faut ce mettre dans le répertoire C:\Program Files\adt-bundle-windows-x86-20130219\adt-bundle-windows-x86-20130219\</a:t>
            </a:r>
            <a:r>
              <a:rPr lang="fr-FR" dirty="0" err="1"/>
              <a:t>sdk</a:t>
            </a:r>
            <a:r>
              <a:rPr lang="fr-FR" dirty="0"/>
              <a:t>\</a:t>
            </a:r>
            <a:r>
              <a:rPr lang="fr-FR" dirty="0" err="1"/>
              <a:t>platform-tools</a:t>
            </a:r>
            <a:endParaRPr lang="fr-FR" dirty="0"/>
          </a:p>
          <a:p>
            <a:endParaRPr lang="fr-FR" dirty="0"/>
          </a:p>
          <a:p>
            <a:endParaRPr lang="fr-FR" dirty="0"/>
          </a:p>
          <a:p>
            <a:endParaRPr lang="fr-FR" dirty="0"/>
          </a:p>
          <a:p>
            <a:endParaRPr lang="fr-FR" dirty="0"/>
          </a:p>
          <a:p>
            <a:endParaRPr lang="fr-FR" dirty="0"/>
          </a:p>
          <a:p>
            <a:endParaRPr lang="fr-FR" dirty="0"/>
          </a:p>
          <a:p>
            <a:r>
              <a:rPr lang="fr-FR" dirty="0"/>
              <a:t>On peut alors exécuter des instructions SQL</a:t>
            </a:r>
          </a:p>
          <a:p>
            <a:r>
              <a:rPr lang="fr-FR" dirty="0"/>
              <a:t>Voir http://www.sqlite.org/sqlite.html pour plus de détails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127</a:t>
            </a:fld>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428999"/>
            <a:ext cx="78867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2314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Persistance des données : Exposer les données</a:t>
            </a:r>
            <a:endParaRPr lang="fr-FR" dirty="0"/>
          </a:p>
        </p:txBody>
      </p:sp>
      <p:sp>
        <p:nvSpPr>
          <p:cNvPr id="3" name="Espace réservé du contenu 2"/>
          <p:cNvSpPr>
            <a:spLocks noGrp="1"/>
          </p:cNvSpPr>
          <p:nvPr>
            <p:ph sz="quarter" idx="1"/>
          </p:nvPr>
        </p:nvSpPr>
        <p:spPr/>
        <p:txBody>
          <a:bodyPr/>
          <a:lstStyle/>
          <a:p>
            <a:r>
              <a:rPr lang="fr-FR" dirty="0"/>
              <a:t>Les données des applications, fichiers, préférences ou bases de données sont essentiellement privées</a:t>
            </a:r>
          </a:p>
          <a:p>
            <a:r>
              <a:rPr lang="fr-FR" dirty="0"/>
              <a:t>Comment faire pour ouvrir les données ?</a:t>
            </a:r>
          </a:p>
          <a:p>
            <a:pPr lvl="1"/>
            <a:r>
              <a:rPr lang="fr-FR" dirty="0"/>
              <a:t>Utiliser un même « user ID »</a:t>
            </a:r>
          </a:p>
          <a:p>
            <a:pPr lvl="1"/>
            <a:r>
              <a:rPr lang="fr-FR" dirty="0"/>
              <a:t>Créer les données en mode MODE_WORLD_READABLE ou MODE_WORLD_WRITEABLE</a:t>
            </a:r>
          </a:p>
          <a:p>
            <a:pPr lvl="1"/>
            <a:r>
              <a:rPr lang="fr-FR" b="1" dirty="0"/>
              <a:t>Le </a:t>
            </a:r>
            <a:r>
              <a:rPr lang="fr-FR" b="1" dirty="0" err="1"/>
              <a:t>ContentProvider</a:t>
            </a:r>
            <a:endParaRPr lang="fr-FR" b="1"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128</a:t>
            </a:fld>
            <a:endParaRPr lang="fr-FR"/>
          </a:p>
        </p:txBody>
      </p:sp>
    </p:spTree>
    <p:extLst>
      <p:ext uri="{BB962C8B-B14F-4D97-AF65-F5344CB8AC3E}">
        <p14:creationId xmlns:p14="http://schemas.microsoft.com/office/powerpoint/2010/main" val="42748756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content provider</a:t>
            </a: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129</a:t>
            </a:fld>
            <a:endParaRPr lang="fr-FR"/>
          </a:p>
        </p:txBody>
      </p:sp>
    </p:spTree>
    <p:extLst>
      <p:ext uri="{BB962C8B-B14F-4D97-AF65-F5344CB8AC3E}">
        <p14:creationId xmlns:p14="http://schemas.microsoft.com/office/powerpoint/2010/main" val="316948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Développement cross-plateforme en C #</a:t>
            </a:r>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13</a:t>
            </a:fld>
            <a:endParaRPr lang="fr-FR"/>
          </a:p>
        </p:txBody>
      </p:sp>
    </p:spTree>
    <p:extLst>
      <p:ext uri="{BB962C8B-B14F-4D97-AF65-F5344CB8AC3E}">
        <p14:creationId xmlns:p14="http://schemas.microsoft.com/office/powerpoint/2010/main" val="28636178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content provider</a:t>
            </a:r>
          </a:p>
        </p:txBody>
      </p:sp>
      <p:sp>
        <p:nvSpPr>
          <p:cNvPr id="3" name="Espace réservé du contenu 2"/>
          <p:cNvSpPr>
            <a:spLocks noGrp="1"/>
          </p:cNvSpPr>
          <p:nvPr>
            <p:ph sz="quarter" idx="1"/>
          </p:nvPr>
        </p:nvSpPr>
        <p:spPr/>
        <p:txBody>
          <a:bodyPr/>
          <a:lstStyle/>
          <a:p>
            <a:r>
              <a:rPr lang="en-US" dirty="0"/>
              <a:t>API de type REST (</a:t>
            </a:r>
            <a:r>
              <a:rPr lang="en-US" dirty="0" err="1"/>
              <a:t>REpresentational</a:t>
            </a:r>
            <a:r>
              <a:rPr lang="en-US" dirty="0"/>
              <a:t> State Transfer) :</a:t>
            </a:r>
          </a:p>
          <a:p>
            <a:r>
              <a:rPr lang="fr-FR" dirty="0"/>
              <a:t>Les données sont accédées sous forme de ressources</a:t>
            </a:r>
          </a:p>
          <a:p>
            <a:r>
              <a:rPr lang="fr-FR" dirty="0"/>
              <a:t>Les URI identifient les ressources</a:t>
            </a:r>
          </a:p>
          <a:p>
            <a:pPr lvl="1"/>
            <a:r>
              <a:rPr lang="fr-FR" dirty="0"/>
              <a:t>URI : content://{authority}/{path}[/ID]</a:t>
            </a:r>
          </a:p>
          <a:p>
            <a:pPr lvl="1"/>
            <a:r>
              <a:rPr lang="fr-FR" dirty="0"/>
              <a:t>Ex : content://contacts/people/obama</a:t>
            </a:r>
          </a:p>
          <a:p>
            <a:pPr lvl="1"/>
            <a:r>
              <a:rPr lang="fr-FR" dirty="0" err="1"/>
              <a:t>authority</a:t>
            </a:r>
            <a:r>
              <a:rPr lang="fr-FR" dirty="0"/>
              <a:t> désigne l’application gérant l’URI</a:t>
            </a:r>
          </a:p>
          <a:p>
            <a:pPr lvl="1"/>
            <a:r>
              <a:rPr lang="fr-FR" dirty="0" err="1"/>
              <a:t>authority</a:t>
            </a:r>
            <a:r>
              <a:rPr lang="fr-FR" dirty="0"/>
              <a:t> doit être unique, souvent on choisit alors le nom qualifié du </a:t>
            </a:r>
            <a:r>
              <a:rPr lang="fr-FR" dirty="0" err="1"/>
              <a:t>ContentProvider</a:t>
            </a:r>
            <a:r>
              <a:rPr lang="fr-FR" dirty="0"/>
              <a: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130</a:t>
            </a:fld>
            <a:endParaRPr lang="fr-FR"/>
          </a:p>
        </p:txBody>
      </p:sp>
    </p:spTree>
    <p:extLst>
      <p:ext uri="{BB962C8B-B14F-4D97-AF65-F5344CB8AC3E}">
        <p14:creationId xmlns:p14="http://schemas.microsoft.com/office/powerpoint/2010/main" val="973665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content provider</a:t>
            </a:r>
          </a:p>
        </p:txBody>
      </p:sp>
      <p:sp>
        <p:nvSpPr>
          <p:cNvPr id="3" name="Espace réservé du contenu 2"/>
          <p:cNvSpPr>
            <a:spLocks noGrp="1"/>
          </p:cNvSpPr>
          <p:nvPr>
            <p:ph sz="quarter" idx="1"/>
          </p:nvPr>
        </p:nvSpPr>
        <p:spPr/>
        <p:txBody>
          <a:bodyPr>
            <a:normAutofit fontScale="92500" lnSpcReduction="10000"/>
          </a:bodyPr>
          <a:lstStyle/>
          <a:p>
            <a:r>
              <a:rPr lang="fr-FR" dirty="0"/>
              <a:t>Chaque </a:t>
            </a:r>
            <a:r>
              <a:rPr lang="fr-FR" dirty="0" err="1"/>
              <a:t>ContentProvider</a:t>
            </a:r>
            <a:r>
              <a:rPr lang="fr-FR" dirty="0"/>
              <a:t> est donc responsable d’un ensemble d’URI</a:t>
            </a:r>
          </a:p>
          <a:p>
            <a:r>
              <a:rPr lang="fr-FR" dirty="0"/>
              <a:t>Les clients ne voient pas les providers</a:t>
            </a:r>
          </a:p>
          <a:p>
            <a:r>
              <a:rPr lang="fr-FR" dirty="0"/>
              <a:t>Le </a:t>
            </a:r>
            <a:r>
              <a:rPr lang="fr-FR" dirty="0" err="1"/>
              <a:t>ContentResolver</a:t>
            </a:r>
            <a:r>
              <a:rPr lang="fr-FR" dirty="0"/>
              <a:t> a pour rôle la localisation du bon </a:t>
            </a:r>
            <a:r>
              <a:rPr lang="fr-FR" dirty="0" err="1"/>
              <a:t>ContentProvider</a:t>
            </a:r>
            <a:r>
              <a:rPr lang="fr-FR" dirty="0"/>
              <a:t> en fonction de l’URI</a:t>
            </a:r>
          </a:p>
          <a:p>
            <a:r>
              <a:rPr lang="fr-FR" dirty="0"/>
              <a:t>Quelques méthodes proposées par l’objet </a:t>
            </a:r>
            <a:r>
              <a:rPr lang="fr-FR" dirty="0" err="1"/>
              <a:t>ContentResolver</a:t>
            </a:r>
            <a:r>
              <a:rPr lang="fr-FR" dirty="0"/>
              <a:t> :</a:t>
            </a:r>
          </a:p>
          <a:p>
            <a:pPr lvl="2"/>
            <a:r>
              <a:rPr lang="en-US" dirty="0"/>
              <a:t>public final Cursor query (Uri </a:t>
            </a:r>
            <a:r>
              <a:rPr lang="en-US" dirty="0" err="1"/>
              <a:t>uri</a:t>
            </a:r>
            <a:r>
              <a:rPr lang="en-US" dirty="0"/>
              <a:t>, String[] projection, String selection,</a:t>
            </a:r>
          </a:p>
          <a:p>
            <a:pPr lvl="2"/>
            <a:r>
              <a:rPr lang="fr-FR" dirty="0"/>
              <a:t>String[] </a:t>
            </a:r>
            <a:r>
              <a:rPr lang="fr-FR" dirty="0" err="1"/>
              <a:t>selectionArgs</a:t>
            </a:r>
            <a:r>
              <a:rPr lang="fr-FR" dirty="0"/>
              <a:t>, String </a:t>
            </a:r>
            <a:r>
              <a:rPr lang="fr-FR" dirty="0" err="1"/>
              <a:t>sortOrder</a:t>
            </a:r>
            <a:r>
              <a:rPr lang="fr-FR" dirty="0"/>
              <a:t>)</a:t>
            </a:r>
          </a:p>
          <a:p>
            <a:pPr lvl="2"/>
            <a:r>
              <a:rPr lang="en-US" dirty="0"/>
              <a:t>public final int delete(Uri </a:t>
            </a:r>
            <a:r>
              <a:rPr lang="en-US" dirty="0" err="1"/>
              <a:t>url</a:t>
            </a:r>
            <a:r>
              <a:rPr lang="en-US" dirty="0"/>
              <a:t>, String where, String[] </a:t>
            </a:r>
            <a:r>
              <a:rPr lang="en-US" dirty="0" err="1"/>
              <a:t>selectionArgs</a:t>
            </a:r>
            <a:r>
              <a:rPr lang="en-US" dirty="0"/>
              <a:t>)</a:t>
            </a:r>
          </a:p>
          <a:p>
            <a:pPr lvl="2"/>
            <a:r>
              <a:rPr lang="fr-FR" dirty="0"/>
              <a:t>public final Uri insert(Uri url, </a:t>
            </a:r>
            <a:r>
              <a:rPr lang="fr-FR" dirty="0" err="1"/>
              <a:t>ContentValues</a:t>
            </a:r>
            <a:r>
              <a:rPr lang="fr-FR" dirty="0"/>
              <a:t> values)</a:t>
            </a:r>
          </a:p>
          <a:p>
            <a:pPr lvl="2"/>
            <a:r>
              <a:rPr lang="en-US" dirty="0"/>
              <a:t> public final int update(Uri </a:t>
            </a:r>
            <a:r>
              <a:rPr lang="en-US" dirty="0" err="1"/>
              <a:t>uri</a:t>
            </a:r>
            <a:r>
              <a:rPr lang="en-US" dirty="0"/>
              <a:t>, </a:t>
            </a:r>
            <a:r>
              <a:rPr lang="en-US" dirty="0" err="1"/>
              <a:t>ContentValues</a:t>
            </a:r>
            <a:r>
              <a:rPr lang="en-US" dirty="0"/>
              <a:t> values, String where, String[] </a:t>
            </a:r>
            <a:r>
              <a:rPr lang="fr-FR" dirty="0" err="1"/>
              <a:t>selectionArgs</a:t>
            </a:r>
            <a:r>
              <a:rPr lang="fr-FR" dirty="0"/>
              <a: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131</a:t>
            </a:fld>
            <a:endParaRPr lang="fr-FR"/>
          </a:p>
        </p:txBody>
      </p:sp>
    </p:spTree>
    <p:extLst>
      <p:ext uri="{BB962C8B-B14F-4D97-AF65-F5344CB8AC3E}">
        <p14:creationId xmlns:p14="http://schemas.microsoft.com/office/powerpoint/2010/main" val="15155454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Interaction avec le matériel</a:t>
            </a:r>
          </a:p>
        </p:txBody>
      </p:sp>
      <p:sp>
        <p:nvSpPr>
          <p:cNvPr id="3" name="Espace réservé du texte 2"/>
          <p:cNvSpPr>
            <a:spLocks noGrp="1"/>
          </p:cNvSpPr>
          <p:nvPr>
            <p:ph type="body" idx="1"/>
          </p:nvPr>
        </p:nvSpPr>
        <p:spPr/>
        <p:txBody>
          <a:bodyPr/>
          <a:lstStyle/>
          <a:p>
            <a:r>
              <a:rPr lang="fr-FR" dirty="0"/>
              <a:t>Exemple: L’envoi et la réception des SMS</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132</a:t>
            </a:fld>
            <a:endParaRPr lang="fr-FR"/>
          </a:p>
        </p:txBody>
      </p:sp>
    </p:spTree>
    <p:extLst>
      <p:ext uri="{BB962C8B-B14F-4D97-AF65-F5344CB8AC3E}">
        <p14:creationId xmlns:p14="http://schemas.microsoft.com/office/powerpoint/2010/main" val="272635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462" y="4738365"/>
            <a:ext cx="444817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Pour recevoir un SMS, il faut</a:t>
            </a:r>
          </a:p>
        </p:txBody>
      </p:sp>
      <p:sp>
        <p:nvSpPr>
          <p:cNvPr id="3" name="Espace réservé du contenu 2"/>
          <p:cNvSpPr>
            <a:spLocks noGrp="1"/>
          </p:cNvSpPr>
          <p:nvPr>
            <p:ph sz="quarter" idx="1"/>
          </p:nvPr>
        </p:nvSpPr>
        <p:spPr>
          <a:xfrm>
            <a:off x="457200" y="1600200"/>
            <a:ext cx="8075240" cy="1108720"/>
          </a:xfrm>
        </p:spPr>
        <p:txBody>
          <a:bodyPr>
            <a:normAutofit fontScale="92500" lnSpcReduction="20000"/>
          </a:bodyPr>
          <a:lstStyle/>
          <a:p>
            <a:r>
              <a:rPr lang="fr-FR" dirty="0"/>
              <a:t>Ajouter un </a:t>
            </a:r>
            <a:r>
              <a:rPr lang="fr-FR" dirty="0" err="1"/>
              <a:t>BroadcastReceiver</a:t>
            </a:r>
            <a:r>
              <a:rPr lang="fr-FR" dirty="0"/>
              <a:t> </a:t>
            </a:r>
          </a:p>
          <a:p>
            <a:r>
              <a:rPr lang="fr-FR" dirty="0"/>
              <a:t>Autoriser la réception de SMS dans le </a:t>
            </a:r>
            <a:r>
              <a:rPr lang="fr-FR" dirty="0" err="1"/>
              <a:t>manifest</a:t>
            </a:r>
            <a:endParaRPr lang="fr-FR" dirty="0"/>
          </a:p>
          <a:p>
            <a:r>
              <a:rPr lang="fr-FR" dirty="0"/>
              <a:t>Surcharger la méthode </a:t>
            </a:r>
            <a:r>
              <a:rPr lang="fr-FR" dirty="0" err="1"/>
              <a:t>onReceive</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133</a:t>
            </a:fld>
            <a:endParaRPr lang="fr-F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38175"/>
            <a:ext cx="4035528" cy="2844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03895"/>
            <a:ext cx="3666728" cy="958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necteur en angle 5"/>
          <p:cNvCxnSpPr/>
          <p:nvPr/>
        </p:nvCxnSpPr>
        <p:spPr>
          <a:xfrm rot="5400000" flipH="1" flipV="1">
            <a:off x="3564383" y="4039657"/>
            <a:ext cx="2018138" cy="57606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en angle 7"/>
          <p:cNvCxnSpPr/>
          <p:nvPr/>
        </p:nvCxnSpPr>
        <p:spPr>
          <a:xfrm rot="5400000" flipH="1" flipV="1">
            <a:off x="4244456" y="4982133"/>
            <a:ext cx="456012" cy="37408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911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Recevoir un SMS</a:t>
            </a:r>
          </a:p>
        </p:txBody>
      </p:sp>
      <p:sp>
        <p:nvSpPr>
          <p:cNvPr id="3" name="Espace réservé du numéro de diapositive 2"/>
          <p:cNvSpPr>
            <a:spLocks noGrp="1"/>
          </p:cNvSpPr>
          <p:nvPr>
            <p:ph type="sldNum" sz="quarter" idx="11"/>
          </p:nvPr>
        </p:nvSpPr>
        <p:spPr/>
        <p:txBody>
          <a:bodyPr/>
          <a:lstStyle/>
          <a:p>
            <a:fld id="{384F8F30-306B-41BF-A053-882421CA3BDD}" type="slidenum">
              <a:rPr lang="fr-FR" smtClean="0"/>
              <a:t>134</a:t>
            </a:fld>
            <a:endParaRPr lang="fr-F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8691053"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119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priorités entre </a:t>
            </a:r>
            <a:r>
              <a:rPr lang="fr-FR" dirty="0" err="1"/>
              <a:t>BroadcastReceiver</a:t>
            </a:r>
            <a:r>
              <a:rPr lang="fr-FR" dirty="0"/>
              <a:t> </a:t>
            </a:r>
          </a:p>
        </p:txBody>
      </p:sp>
      <p:sp>
        <p:nvSpPr>
          <p:cNvPr id="3" name="Espace réservé du contenu 2"/>
          <p:cNvSpPr>
            <a:spLocks noGrp="1"/>
          </p:cNvSpPr>
          <p:nvPr>
            <p:ph sz="quarter" idx="1"/>
          </p:nvPr>
        </p:nvSpPr>
        <p:spPr>
          <a:xfrm>
            <a:off x="457200" y="1600200"/>
            <a:ext cx="7467600" cy="1756792"/>
          </a:xfrm>
        </p:spPr>
        <p:txBody>
          <a:bodyPr>
            <a:normAutofit fontScale="77500" lnSpcReduction="20000"/>
          </a:bodyPr>
          <a:lstStyle/>
          <a:p>
            <a:r>
              <a:rPr lang="fr-FR" dirty="0"/>
              <a:t>Le système Android envoie l’intention à tous les </a:t>
            </a:r>
            <a:r>
              <a:rPr lang="fr-FR" b="1" dirty="0" err="1"/>
              <a:t>BroadCast</a:t>
            </a:r>
            <a:r>
              <a:rPr lang="fr-FR" b="1" dirty="0"/>
              <a:t> </a:t>
            </a:r>
            <a:r>
              <a:rPr lang="fr-FR" b="1" dirty="0" err="1"/>
              <a:t>Receiver</a:t>
            </a:r>
            <a:r>
              <a:rPr lang="fr-FR" b="1" dirty="0"/>
              <a:t> </a:t>
            </a:r>
            <a:r>
              <a:rPr lang="fr-FR" dirty="0"/>
              <a:t>abonnées par ordre de priorité (priorité de votre </a:t>
            </a:r>
            <a:r>
              <a:rPr lang="fr-FR" dirty="0" err="1"/>
              <a:t>BroadCast</a:t>
            </a:r>
            <a:r>
              <a:rPr lang="fr-FR" dirty="0"/>
              <a:t> dans le fichier </a:t>
            </a:r>
            <a:r>
              <a:rPr lang="fr-FR" b="1" dirty="0"/>
              <a:t>AndroidManifest.xml</a:t>
            </a:r>
            <a:r>
              <a:rPr lang="fr-FR" dirty="0"/>
              <a:t>). </a:t>
            </a:r>
          </a:p>
          <a:p>
            <a:r>
              <a:rPr lang="fr-FR" dirty="0"/>
              <a:t>Si un </a:t>
            </a:r>
            <a:r>
              <a:rPr lang="fr-FR" b="1" dirty="0" err="1"/>
              <a:t>BroadCast</a:t>
            </a:r>
            <a:r>
              <a:rPr lang="fr-FR" b="1" dirty="0"/>
              <a:t> </a:t>
            </a:r>
            <a:r>
              <a:rPr lang="fr-FR" dirty="0"/>
              <a:t>souhaite interrompre la réception du </a:t>
            </a:r>
            <a:r>
              <a:rPr lang="fr-FR" b="1" dirty="0"/>
              <a:t>Broadcast à</a:t>
            </a:r>
            <a:r>
              <a:rPr lang="fr-FR" dirty="0"/>
              <a:t> ceux d’un niveau inferieure de priorité, il faut utiliser la méthode </a:t>
            </a:r>
            <a:r>
              <a:rPr lang="fr-FR" b="1" i="1" dirty="0" err="1"/>
              <a:t>abortBroadcast</a:t>
            </a:r>
            <a:r>
              <a:rPr lang="fr-FR" b="1" dirty="0"/>
              <a:t>().</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135</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437112"/>
            <a:ext cx="506730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813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ENVOYER un SMS</a:t>
            </a:r>
          </a:p>
        </p:txBody>
      </p:sp>
      <p:sp>
        <p:nvSpPr>
          <p:cNvPr id="3" name="Espace réservé du numéro de diapositive 2"/>
          <p:cNvSpPr>
            <a:spLocks noGrp="1"/>
          </p:cNvSpPr>
          <p:nvPr>
            <p:ph type="sldNum" sz="quarter" idx="11"/>
          </p:nvPr>
        </p:nvSpPr>
        <p:spPr/>
        <p:txBody>
          <a:bodyPr/>
          <a:lstStyle/>
          <a:p>
            <a:fld id="{384F8F30-306B-41BF-A053-882421CA3BDD}" type="slidenum">
              <a:rPr lang="fr-FR" smtClean="0"/>
              <a:t>136</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33" y="3501008"/>
            <a:ext cx="798195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contenu 2"/>
          <p:cNvSpPr txBox="1">
            <a:spLocks/>
          </p:cNvSpPr>
          <p:nvPr/>
        </p:nvSpPr>
        <p:spPr>
          <a:xfrm>
            <a:off x="457200" y="1600200"/>
            <a:ext cx="8075240" cy="1108720"/>
          </a:xfrm>
          <a:prstGeom prst="rect">
            <a:avLst/>
          </a:prstGeom>
        </p:spPr>
        <p:txBody>
          <a:bodyPr>
            <a:normAutofit fontScale="925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a:t>Il faut</a:t>
            </a:r>
          </a:p>
          <a:p>
            <a:pPr lvl="1"/>
            <a:r>
              <a:rPr lang="fr-FR" dirty="0"/>
              <a:t>Autoriser la réception de SMS dans le </a:t>
            </a:r>
            <a:r>
              <a:rPr lang="fr-FR" dirty="0" err="1"/>
              <a:t>manifest</a:t>
            </a:r>
            <a:endParaRPr lang="fr-FR" dirty="0"/>
          </a:p>
          <a:p>
            <a:pPr lvl="1"/>
            <a:r>
              <a:rPr lang="fr-FR" dirty="0"/>
              <a:t>Utiliser le </a:t>
            </a:r>
            <a:r>
              <a:rPr lang="fr-FR" dirty="0" err="1"/>
              <a:t>SmsManager</a:t>
            </a:r>
            <a:endParaRPr lang="fr-FR"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852936"/>
            <a:ext cx="4267200"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necteur en angle 5"/>
          <p:cNvCxnSpPr>
            <a:endCxn id="2051" idx="3"/>
          </p:cNvCxnSpPr>
          <p:nvPr/>
        </p:nvCxnSpPr>
        <p:spPr>
          <a:xfrm>
            <a:off x="6660232" y="2154560"/>
            <a:ext cx="1386880" cy="803151"/>
          </a:xfrm>
          <a:prstGeom prst="bentConnector3">
            <a:avLst>
              <a:gd name="adj1" fmla="val 11648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6250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Connaitre le </a:t>
            </a:r>
            <a:r>
              <a:rPr lang="fr-FR" dirty="0" err="1"/>
              <a:t>num</a:t>
            </a:r>
            <a:r>
              <a:rPr lang="fr-FR" dirty="0"/>
              <a:t> de la carte SIM ou le </a:t>
            </a:r>
            <a:r>
              <a:rPr lang="fr-FR" dirty="0" err="1"/>
              <a:t>numero</a:t>
            </a:r>
            <a:r>
              <a:rPr lang="fr-FR" dirty="0"/>
              <a:t> de </a:t>
            </a:r>
            <a:r>
              <a:rPr lang="fr-FR" dirty="0" err="1"/>
              <a:t>telephone</a:t>
            </a:r>
            <a:endParaRPr lang="fr-FR" dirty="0"/>
          </a:p>
        </p:txBody>
      </p:sp>
      <p:sp>
        <p:nvSpPr>
          <p:cNvPr id="3" name="Espace réservé du contenu 2"/>
          <p:cNvSpPr>
            <a:spLocks noGrp="1"/>
          </p:cNvSpPr>
          <p:nvPr>
            <p:ph sz="quarter" idx="1"/>
          </p:nvPr>
        </p:nvSpPr>
        <p:spPr>
          <a:xfrm>
            <a:off x="457200" y="1600200"/>
            <a:ext cx="7467600" cy="1540768"/>
          </a:xfrm>
        </p:spPr>
        <p:txBody>
          <a:bodyPr/>
          <a:lstStyle/>
          <a:p>
            <a:r>
              <a:rPr lang="fr-FR" dirty="0"/>
              <a:t>Il faut</a:t>
            </a:r>
          </a:p>
          <a:p>
            <a:r>
              <a:rPr lang="fr-FR" dirty="0"/>
              <a:t>Autoriser la lecture de l’état du téléphone</a:t>
            </a:r>
          </a:p>
          <a:p>
            <a:r>
              <a:rPr lang="fr-FR" dirty="0"/>
              <a:t>Utiliser le </a:t>
            </a:r>
            <a:r>
              <a:rPr lang="fr-FR" dirty="0" err="1"/>
              <a:t>TelephonyManager</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137</a:t>
            </a:fld>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09" y="4353893"/>
            <a:ext cx="8297431" cy="121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324225"/>
            <a:ext cx="4857750"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5907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ID</a:t>
            </a: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138</a:t>
            </a:fld>
            <a:endParaRPr lang="fr-FR"/>
          </a:p>
        </p:txBody>
      </p:sp>
    </p:spTree>
    <p:extLst>
      <p:ext uri="{BB962C8B-B14F-4D97-AF65-F5344CB8AC3E}">
        <p14:creationId xmlns:p14="http://schemas.microsoft.com/office/powerpoint/2010/main" val="3558327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Identifiant de </a:t>
            </a:r>
            <a:r>
              <a:rPr lang="fr-FR" dirty="0" err="1"/>
              <a:t>view</a:t>
            </a:r>
            <a:r>
              <a:rPr lang="fr-FR" dirty="0"/>
              <a:t>/</a:t>
            </a:r>
            <a:r>
              <a:rPr lang="fr-FR" dirty="0" err="1"/>
              <a:t>widget</a:t>
            </a:r>
            <a:endParaRPr lang="fr-FR" dirty="0"/>
          </a:p>
        </p:txBody>
      </p:sp>
      <p:sp>
        <p:nvSpPr>
          <p:cNvPr id="3" name="Espace réservé du contenu 2"/>
          <p:cNvSpPr>
            <a:spLocks noGrp="1"/>
          </p:cNvSpPr>
          <p:nvPr>
            <p:ph sz="quarter" idx="1"/>
          </p:nvPr>
        </p:nvSpPr>
        <p:spPr>
          <a:xfrm>
            <a:off x="457200" y="1600200"/>
            <a:ext cx="7467600" cy="964704"/>
          </a:xfrm>
        </p:spPr>
        <p:txBody>
          <a:bodyPr>
            <a:normAutofit fontScale="70000" lnSpcReduction="20000"/>
          </a:bodyPr>
          <a:lstStyle/>
          <a:p>
            <a:r>
              <a:rPr lang="fr-FR" dirty="0"/>
              <a:t>Tout objet d'affichage peut avoir un ID entier qui lui est associé, pour identifier la vue.</a:t>
            </a:r>
          </a:p>
          <a:p>
            <a:r>
              <a:rPr lang="fr-FR" dirty="0">
                <a:hlinkClick r:id="rId2"/>
              </a:rPr>
              <a:t>http://developer.android.com/guide/topics/ui/declaring-layout.html</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5" name="Espace réservé du contenu 2"/>
          <p:cNvSpPr txBox="1">
            <a:spLocks/>
          </p:cNvSpPr>
          <p:nvPr/>
        </p:nvSpPr>
        <p:spPr>
          <a:xfrm>
            <a:off x="683568" y="4293096"/>
            <a:ext cx="7467600" cy="964704"/>
          </a:xfrm>
          <a:prstGeom prst="rect">
            <a:avLst/>
          </a:prstGeom>
        </p:spPr>
        <p:txBody>
          <a:bodyPr vert="horz">
            <a:normAutofit fontScale="925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lvl="1" fontAlgn="base"/>
            <a:r>
              <a:rPr lang="fr-FR" dirty="0"/>
              <a:t>A la déclaration d’un élément : </a:t>
            </a:r>
            <a:r>
              <a:rPr lang="fr-FR" b="1" dirty="0" err="1"/>
              <a:t>android:id</a:t>
            </a:r>
            <a:r>
              <a:rPr lang="fr-FR" dirty="0"/>
              <a:t>= “</a:t>
            </a:r>
            <a:r>
              <a:rPr lang="fr-FR" b="1" dirty="0"/>
              <a:t>@+id</a:t>
            </a:r>
            <a:r>
              <a:rPr lang="fr-FR" dirty="0"/>
              <a:t>/</a:t>
            </a:r>
            <a:r>
              <a:rPr lang="fr-FR" dirty="0" err="1"/>
              <a:t>idElem</a:t>
            </a:r>
            <a:r>
              <a:rPr lang="fr-FR" dirty="0"/>
              <a:t>”</a:t>
            </a:r>
          </a:p>
          <a:p>
            <a:pPr lvl="1" fontAlgn="base"/>
            <a:r>
              <a:rPr lang="fr-FR" dirty="0"/>
              <a:t>A l’utilisation : </a:t>
            </a:r>
            <a:r>
              <a:rPr lang="fr-FR" b="1" dirty="0"/>
              <a:t>@id</a:t>
            </a:r>
            <a:r>
              <a:rPr lang="fr-FR" dirty="0"/>
              <a:t>/</a:t>
            </a:r>
            <a:r>
              <a:rPr lang="fr-FR" dirty="0" err="1"/>
              <a:t>idElem</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5517232"/>
            <a:ext cx="83058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657475"/>
            <a:ext cx="82296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139</a:t>
            </a:fld>
            <a:endParaRPr lang="fr-FR"/>
          </a:p>
        </p:txBody>
      </p:sp>
    </p:spTree>
    <p:extLst>
      <p:ext uri="{BB962C8B-B14F-4D97-AF65-F5344CB8AC3E}">
        <p14:creationId xmlns:p14="http://schemas.microsoft.com/office/powerpoint/2010/main" val="57507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Outil de développement pour développer en C # avec Visual Studio </a:t>
            </a:r>
          </a:p>
        </p:txBody>
      </p:sp>
      <p:sp>
        <p:nvSpPr>
          <p:cNvPr id="3" name="Espace réservé du contenu 2"/>
          <p:cNvSpPr>
            <a:spLocks noGrp="1"/>
          </p:cNvSpPr>
          <p:nvPr>
            <p:ph sz="quarter" idx="1"/>
          </p:nvPr>
        </p:nvSpPr>
        <p:spPr>
          <a:xfrm>
            <a:off x="457200" y="1600201"/>
            <a:ext cx="8229600" cy="1540768"/>
          </a:xfrm>
        </p:spPr>
        <p:txBody>
          <a:bodyPr>
            <a:normAutofit fontScale="85000" lnSpcReduction="20000"/>
          </a:bodyPr>
          <a:lstStyle/>
          <a:p>
            <a:r>
              <a:rPr lang="fr-FR" dirty="0" err="1"/>
              <a:t>Xamarin</a:t>
            </a:r>
            <a:r>
              <a:rPr lang="fr-FR" dirty="0"/>
              <a:t>(anciennement Mono) </a:t>
            </a:r>
            <a:r>
              <a:rPr lang="fr-FR" dirty="0">
                <a:hlinkClick r:id="rId2"/>
              </a:rPr>
              <a:t>http://xamarin.com/</a:t>
            </a:r>
            <a:endParaRPr lang="fr-FR" dirty="0"/>
          </a:p>
          <a:p>
            <a:r>
              <a:rPr lang="fr-FR" dirty="0"/>
              <a:t>3 possibilités</a:t>
            </a:r>
          </a:p>
          <a:p>
            <a:pPr lvl="1"/>
            <a:r>
              <a:rPr lang="fr-FR" b="1" dirty="0">
                <a:effectLst/>
              </a:rPr>
              <a:t>Cross Platform Applications</a:t>
            </a:r>
          </a:p>
          <a:p>
            <a:pPr lvl="1"/>
            <a:r>
              <a:rPr lang="fr-FR" b="1" dirty="0"/>
              <a:t>Android Applications</a:t>
            </a:r>
          </a:p>
          <a:p>
            <a:pPr lvl="1"/>
            <a:r>
              <a:rPr lang="fr-FR" b="1" dirty="0"/>
              <a:t>Ios Applications</a:t>
            </a:r>
            <a:endParaRPr lang="fr-FR" dirty="0"/>
          </a:p>
          <a:p>
            <a:endParaRPr lang="fr-F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73016"/>
            <a:ext cx="79502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653136"/>
            <a:ext cx="2664295" cy="2053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p:nvPr/>
        </p:nvCxnSpPr>
        <p:spPr>
          <a:xfrm flipH="1">
            <a:off x="3491880" y="4149080"/>
            <a:ext cx="1152128"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653136"/>
            <a:ext cx="4267698" cy="2195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avec flèche 8"/>
          <p:cNvCxnSpPr/>
          <p:nvPr/>
        </p:nvCxnSpPr>
        <p:spPr>
          <a:xfrm>
            <a:off x="6372200" y="4365104"/>
            <a:ext cx="21602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p:cNvSpPr>
            <a:spLocks noGrp="1"/>
          </p:cNvSpPr>
          <p:nvPr>
            <p:ph type="sldNum" sz="quarter" idx="15"/>
          </p:nvPr>
        </p:nvSpPr>
        <p:spPr/>
        <p:txBody>
          <a:bodyPr/>
          <a:lstStyle/>
          <a:p>
            <a:fld id="{384F8F30-306B-41BF-A053-882421CA3BDD}" type="slidenum">
              <a:rPr lang="fr-FR" smtClean="0"/>
              <a:t>14</a:t>
            </a:fld>
            <a:endParaRPr lang="fr-FR"/>
          </a:p>
        </p:txBody>
      </p:sp>
    </p:spTree>
    <p:extLst>
      <p:ext uri="{BB962C8B-B14F-4D97-AF65-F5344CB8AC3E}">
        <p14:creationId xmlns:p14="http://schemas.microsoft.com/office/powerpoint/2010/main" val="4201187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Positionnement des widgets</a:t>
            </a: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140</a:t>
            </a:fld>
            <a:endParaRPr lang="fr-FR"/>
          </a:p>
        </p:txBody>
      </p:sp>
    </p:spTree>
    <p:extLst>
      <p:ext uri="{BB962C8B-B14F-4D97-AF65-F5344CB8AC3E}">
        <p14:creationId xmlns:p14="http://schemas.microsoft.com/office/powerpoint/2010/main" val="36167036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Dispositions possibles des layouts</a:t>
            </a:r>
          </a:p>
        </p:txBody>
      </p:sp>
      <p:sp>
        <p:nvSpPr>
          <p:cNvPr id="3" name="Espace réservé du contenu 2"/>
          <p:cNvSpPr>
            <a:spLocks noGrp="1"/>
          </p:cNvSpPr>
          <p:nvPr>
            <p:ph sz="quarter" idx="1"/>
          </p:nvPr>
        </p:nvSpPr>
        <p:spPr>
          <a:xfrm>
            <a:off x="457200" y="1600200"/>
            <a:ext cx="7467600" cy="3124944"/>
          </a:xfrm>
        </p:spPr>
        <p:txBody>
          <a:bodyPr>
            <a:normAutofit fontScale="70000" lnSpcReduction="20000"/>
          </a:bodyPr>
          <a:lstStyle/>
          <a:p>
            <a:r>
              <a:rPr lang="fr-FR" b="1" dirty="0"/>
              <a:t>Linear Layout</a:t>
            </a:r>
            <a:r>
              <a:rPr lang="fr-FR" dirty="0"/>
              <a:t>: Une disposition qui organise ses enfants en une seule rangée horizontale ou verticale. Il crée une barre de défilement si la longueur de la fenêtre est supérieure à la longueur de l'écran.</a:t>
            </a:r>
          </a:p>
          <a:p>
            <a:r>
              <a:rPr lang="fr-FR" b="1" dirty="0"/>
              <a:t>Relative Layout</a:t>
            </a:r>
            <a:r>
              <a:rPr lang="fr-FR" dirty="0"/>
              <a:t>: Vous permet de spécifier l'emplacement des objets enfants par rapport à l'autre (enfant A vers la gauche de l'enfant B) ou à la société mère (aligné sur le haut de la mère).</a:t>
            </a:r>
          </a:p>
          <a:p>
            <a:r>
              <a:rPr lang="fr-FR" b="1" dirty="0"/>
              <a:t>Web View</a:t>
            </a:r>
            <a:r>
              <a:rPr lang="fr-FR" dirty="0"/>
              <a:t>: Affiche les pages Web.</a:t>
            </a:r>
          </a:p>
          <a:p>
            <a:endParaRPr lang="fr-FR" dirty="0"/>
          </a:p>
          <a:p>
            <a:r>
              <a:rPr lang="fr-FR" dirty="0">
                <a:hlinkClick r:id="rId2"/>
              </a:rPr>
              <a:t>http://developer.android.com/guide/topics/ui/declaring-layout.html</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639384"/>
            <a:ext cx="62166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141</a:t>
            </a:fld>
            <a:endParaRPr lang="fr-FR"/>
          </a:p>
        </p:txBody>
      </p:sp>
    </p:spTree>
    <p:extLst>
      <p:ext uri="{BB962C8B-B14F-4D97-AF65-F5344CB8AC3E}">
        <p14:creationId xmlns:p14="http://schemas.microsoft.com/office/powerpoint/2010/main" val="38209459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RelativeLayout</a:t>
            </a:r>
            <a:endParaRPr lang="fr-FR" dirty="0"/>
          </a:p>
        </p:txBody>
      </p:sp>
      <p:sp>
        <p:nvSpPr>
          <p:cNvPr id="3" name="Espace réservé du contenu 2"/>
          <p:cNvSpPr>
            <a:spLocks noGrp="1"/>
          </p:cNvSpPr>
          <p:nvPr>
            <p:ph sz="quarter" idx="1"/>
          </p:nvPr>
        </p:nvSpPr>
        <p:spPr/>
        <p:txBody>
          <a:bodyPr>
            <a:normAutofit/>
          </a:bodyPr>
          <a:lstStyle/>
          <a:p>
            <a:pPr fontAlgn="base"/>
            <a:r>
              <a:rPr lang="fr-FR" dirty="0"/>
              <a:t>Le principe du </a:t>
            </a:r>
            <a:r>
              <a:rPr lang="fr-FR" b="1" dirty="0" err="1"/>
              <a:t>RelativeLayout</a:t>
            </a:r>
            <a:r>
              <a:rPr lang="fr-FR" b="1" dirty="0"/>
              <a:t> </a:t>
            </a:r>
            <a:r>
              <a:rPr lang="fr-FR" dirty="0"/>
              <a:t>est de placer les éléments selon d’ autres éléments du conteneur.</a:t>
            </a:r>
            <a:br>
              <a:rPr lang="fr-FR" dirty="0"/>
            </a:br>
            <a:endParaRPr lang="fr-FR" dirty="0"/>
          </a:p>
          <a:p>
            <a:pPr fontAlgn="base"/>
            <a:r>
              <a:rPr lang="fr-FR" dirty="0"/>
              <a:t>Voici les différents moyens qui sont à votre disposition pour le placement des éléments dans le cas d’un </a:t>
            </a:r>
            <a:r>
              <a:rPr lang="fr-FR" b="1" dirty="0" err="1"/>
              <a:t>RelativeLayout</a:t>
            </a:r>
            <a:r>
              <a:rPr lang="fr-FR" b="1" dirty="0"/>
              <a:t> </a:t>
            </a:r>
            <a:r>
              <a:rPr lang="fr-FR" dirty="0"/>
              <a:t>:</a:t>
            </a:r>
          </a:p>
          <a:p>
            <a:pPr lvl="1" fontAlgn="base"/>
            <a:r>
              <a:rPr lang="fr-FR" b="1" dirty="0"/>
              <a:t>Positionnement relatif au conteneur</a:t>
            </a:r>
          </a:p>
          <a:p>
            <a:pPr lvl="1" fontAlgn="base"/>
            <a:r>
              <a:rPr lang="fr-FR" b="1" dirty="0"/>
              <a:t>Position relative aux autres éléments</a:t>
            </a:r>
            <a:endParaRPr lang="fr-FR" dirty="0"/>
          </a:p>
          <a:p>
            <a:pPr lvl="1" fontAlgn="base"/>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142</a:t>
            </a:fld>
            <a:endParaRPr lang="fr-FR"/>
          </a:p>
        </p:txBody>
      </p:sp>
    </p:spTree>
    <p:extLst>
      <p:ext uri="{BB962C8B-B14F-4D97-AF65-F5344CB8AC3E}">
        <p14:creationId xmlns:p14="http://schemas.microsoft.com/office/powerpoint/2010/main" val="2831849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Positionnement relatif au conteneur</a:t>
            </a:r>
            <a:endParaRPr lang="fr-FR" dirty="0"/>
          </a:p>
        </p:txBody>
      </p:sp>
      <p:sp>
        <p:nvSpPr>
          <p:cNvPr id="3" name="Espace réservé du contenu 2"/>
          <p:cNvSpPr>
            <a:spLocks noGrp="1"/>
          </p:cNvSpPr>
          <p:nvPr>
            <p:ph sz="quarter" idx="1"/>
          </p:nvPr>
        </p:nvSpPr>
        <p:spPr/>
        <p:txBody>
          <a:bodyPr/>
          <a:lstStyle/>
          <a:p>
            <a:pPr lvl="1" fontAlgn="base"/>
            <a:r>
              <a:rPr lang="fr-FR" dirty="0"/>
              <a:t>Dans cette relation, vous pouvez lier un élément à son conteneur :</a:t>
            </a:r>
          </a:p>
          <a:p>
            <a:pPr lvl="2" fontAlgn="base"/>
            <a:r>
              <a:rPr lang="fr-FR" b="1" dirty="0" err="1"/>
              <a:t>android:layout_alignParentTop</a:t>
            </a:r>
            <a:r>
              <a:rPr lang="fr-FR" dirty="0"/>
              <a:t> (</a:t>
            </a:r>
            <a:r>
              <a:rPr lang="fr-FR" dirty="0" err="1"/>
              <a:t>true</a:t>
            </a:r>
            <a:r>
              <a:rPr lang="fr-FR" dirty="0"/>
              <a:t> / false) : Cette option permet de préciser si le haut de l’élément doit être aligné avec celui de son conteneur. Même principe pour </a:t>
            </a:r>
            <a:r>
              <a:rPr lang="fr-FR" b="1" dirty="0" err="1"/>
              <a:t>android:layout_alignParentBottom</a:t>
            </a:r>
            <a:r>
              <a:rPr lang="fr-FR" dirty="0"/>
              <a:t>, </a:t>
            </a:r>
            <a:r>
              <a:rPr lang="fr-FR" b="1" dirty="0" err="1"/>
              <a:t>android:layout_alignParentLeft</a:t>
            </a:r>
            <a:r>
              <a:rPr lang="fr-FR" dirty="0"/>
              <a:t> et </a:t>
            </a:r>
            <a:r>
              <a:rPr lang="fr-FR" b="1" dirty="0" err="1"/>
              <a:t>android:layout_alignParentRight</a:t>
            </a:r>
            <a:r>
              <a:rPr lang="fr-FR" dirty="0"/>
              <a:t>.</a:t>
            </a:r>
          </a:p>
          <a:p>
            <a:pPr lvl="2" fontAlgn="base"/>
            <a:r>
              <a:rPr lang="fr-FR" b="1" dirty="0" err="1"/>
              <a:t>android:layout_centerHorizontal</a:t>
            </a:r>
            <a:r>
              <a:rPr lang="fr-FR" b="1" dirty="0"/>
              <a:t> </a:t>
            </a:r>
            <a:r>
              <a:rPr lang="fr-FR" dirty="0"/>
              <a:t>: Indique si l’élément doit être</a:t>
            </a:r>
            <a:r>
              <a:rPr lang="fr-FR" b="1" dirty="0"/>
              <a:t> centré horizontalement</a:t>
            </a:r>
            <a:r>
              <a:rPr lang="fr-FR" dirty="0"/>
              <a:t> dans son conteneur. Même principe pour : </a:t>
            </a:r>
            <a:r>
              <a:rPr lang="fr-FR" b="1" dirty="0" err="1"/>
              <a:t>android:layout_centerVertical</a:t>
            </a:r>
            <a:r>
              <a:rPr lang="fr-FR" dirty="0"/>
              <a:t>. </a:t>
            </a:r>
            <a:r>
              <a:rPr lang="fr-FR" b="1" dirty="0" err="1"/>
              <a:t>android:layout_centerInParent</a:t>
            </a:r>
            <a:r>
              <a:rPr lang="fr-FR" dirty="0"/>
              <a:t> : Vous permet d’indiquer que l’élément doit être </a:t>
            </a:r>
            <a:r>
              <a:rPr lang="fr-FR" b="1" dirty="0"/>
              <a:t>centré horizontalement et verticalement</a:t>
            </a:r>
            <a:r>
              <a:rPr lang="fr-FR" dirty="0"/>
              <a:t> dans le conteneur.</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143</a:t>
            </a:fld>
            <a:endParaRPr lang="fr-FR"/>
          </a:p>
        </p:txBody>
      </p:sp>
    </p:spTree>
    <p:extLst>
      <p:ext uri="{BB962C8B-B14F-4D97-AF65-F5344CB8AC3E}">
        <p14:creationId xmlns:p14="http://schemas.microsoft.com/office/powerpoint/2010/main" val="18562469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Position relative aux autres éléments</a:t>
            </a:r>
            <a:br>
              <a:rPr lang="fr-FR" dirty="0"/>
            </a:br>
            <a:endParaRPr lang="fr-FR" dirty="0"/>
          </a:p>
        </p:txBody>
      </p:sp>
      <p:sp>
        <p:nvSpPr>
          <p:cNvPr id="3" name="Espace réservé du contenu 2"/>
          <p:cNvSpPr>
            <a:spLocks noGrp="1"/>
          </p:cNvSpPr>
          <p:nvPr>
            <p:ph sz="quarter" idx="1"/>
          </p:nvPr>
        </p:nvSpPr>
        <p:spPr/>
        <p:txBody>
          <a:bodyPr>
            <a:normAutofit fontScale="62500" lnSpcReduction="20000"/>
          </a:bodyPr>
          <a:lstStyle/>
          <a:p>
            <a:r>
              <a:rPr lang="fr-FR" dirty="0"/>
              <a:t>Afin de pouvoir </a:t>
            </a:r>
            <a:r>
              <a:rPr lang="fr-FR" b="1" dirty="0"/>
              <a:t>référencer </a:t>
            </a:r>
            <a:r>
              <a:rPr lang="fr-FR" dirty="0"/>
              <a:t>le </a:t>
            </a:r>
            <a:r>
              <a:rPr lang="fr-FR" b="1" dirty="0"/>
              <a:t>positionnement </a:t>
            </a:r>
            <a:r>
              <a:rPr lang="fr-FR" dirty="0"/>
              <a:t>d’un élément par rapport à un autre, vous disposez d’un moyen simple et efficace, il s’agit des </a:t>
            </a:r>
            <a:r>
              <a:rPr lang="fr-FR" b="1" dirty="0"/>
              <a:t>identificateurs </a:t>
            </a:r>
            <a:r>
              <a:rPr lang="fr-FR" dirty="0"/>
              <a:t>(ID).</a:t>
            </a:r>
          </a:p>
          <a:p>
            <a:pPr fontAlgn="base"/>
            <a:r>
              <a:rPr lang="fr-FR" b="1" dirty="0" err="1"/>
              <a:t>android:layout_above</a:t>
            </a:r>
            <a:r>
              <a:rPr lang="fr-FR" dirty="0"/>
              <a:t> : Indique que l’élément sera placé au-dessus de celui indiqué par son id.</a:t>
            </a:r>
          </a:p>
          <a:p>
            <a:pPr fontAlgn="base"/>
            <a:r>
              <a:rPr lang="fr-FR" b="1" dirty="0" err="1"/>
              <a:t>android:layout_below</a:t>
            </a:r>
            <a:r>
              <a:rPr lang="fr-FR" dirty="0"/>
              <a:t> : Indique que l’élément sera placé en dessous de celui indiqué par son id.</a:t>
            </a:r>
          </a:p>
          <a:p>
            <a:pPr fontAlgn="base"/>
            <a:r>
              <a:rPr lang="fr-FR" b="1" dirty="0" err="1"/>
              <a:t>android:layout_toLeftOf</a:t>
            </a:r>
            <a:r>
              <a:rPr lang="fr-FR" b="1" dirty="0"/>
              <a:t> </a:t>
            </a:r>
            <a:r>
              <a:rPr lang="fr-FR" dirty="0"/>
              <a:t>: Indique que l’élément sera placé à gauche de celui indiqué par son id.</a:t>
            </a:r>
          </a:p>
          <a:p>
            <a:pPr fontAlgn="base"/>
            <a:r>
              <a:rPr lang="fr-FR" b="1" dirty="0" err="1"/>
              <a:t>android:layout_toRightOf</a:t>
            </a:r>
            <a:r>
              <a:rPr lang="fr-FR" dirty="0"/>
              <a:t> : Indique que l’élément sera placé à droite de celui indiqué par son id.</a:t>
            </a:r>
          </a:p>
          <a:p>
            <a:pPr fontAlgn="base"/>
            <a:r>
              <a:rPr lang="fr-FR" b="1" dirty="0" err="1"/>
              <a:t>android:layout_alignTop</a:t>
            </a:r>
            <a:r>
              <a:rPr lang="fr-FR" dirty="0"/>
              <a:t> : Indique que le haut de notre élément est aligné avec le haut de l’élément indiqué.</a:t>
            </a:r>
          </a:p>
          <a:p>
            <a:pPr fontAlgn="base"/>
            <a:r>
              <a:rPr lang="fr-FR" b="1" dirty="0" err="1"/>
              <a:t>android:layout_alignBottom</a:t>
            </a:r>
            <a:r>
              <a:rPr lang="fr-FR" dirty="0"/>
              <a:t> : Indique que le bas de notre élément est aligné avec le bas de l’élément indiqué.</a:t>
            </a:r>
          </a:p>
          <a:p>
            <a:pPr fontAlgn="base"/>
            <a:r>
              <a:rPr lang="fr-FR" b="1" dirty="0" err="1"/>
              <a:t>android:layout_alignLeft</a:t>
            </a:r>
            <a:r>
              <a:rPr lang="fr-FR" dirty="0"/>
              <a:t> : Indique que le côté gauche de notre élément est aligné avec le côté gauche de l’élément indiqué.</a:t>
            </a:r>
          </a:p>
          <a:p>
            <a:pPr fontAlgn="base"/>
            <a:r>
              <a:rPr lang="fr-FR" b="1" dirty="0" err="1"/>
              <a:t>android:layout_alignRight</a:t>
            </a:r>
            <a:r>
              <a:rPr lang="fr-FR" dirty="0"/>
              <a:t> : Indique que le côté droit de notre élément est aligné avec le côté droit de l’élément indiqué.</a:t>
            </a:r>
          </a:p>
          <a:p>
            <a:pPr fontAlgn="base"/>
            <a:r>
              <a:rPr lang="fr-FR" b="1" dirty="0" err="1"/>
              <a:t>android:layout_alignBaseLine</a:t>
            </a:r>
            <a:r>
              <a:rPr lang="fr-FR" dirty="0"/>
              <a:t> : Indique que les lignes de base des 2 éléments sont alignées.</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144</a:t>
            </a:fld>
            <a:endParaRPr lang="fr-FR"/>
          </a:p>
        </p:txBody>
      </p:sp>
    </p:spTree>
    <p:extLst>
      <p:ext uri="{BB962C8B-B14F-4D97-AF65-F5344CB8AC3E}">
        <p14:creationId xmlns:p14="http://schemas.microsoft.com/office/powerpoint/2010/main" val="38569729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Evolution apparence d’android</a:t>
            </a:r>
          </a:p>
        </p:txBody>
      </p:sp>
      <p:sp>
        <p:nvSpPr>
          <p:cNvPr id="3" name="Espace réservé du contenu 2"/>
          <p:cNvSpPr>
            <a:spLocks noGrp="1"/>
          </p:cNvSpPr>
          <p:nvPr>
            <p:ph sz="quarter" idx="1"/>
          </p:nvPr>
        </p:nvSpPr>
        <p:spPr/>
        <p:txBody>
          <a:bodyPr/>
          <a:lstStyle/>
          <a:p>
            <a:r>
              <a:rPr lang="fr-FR" dirty="0">
                <a:hlinkClick r:id="rId2"/>
              </a:rPr>
              <a:t>http://www.frandroid.com/actualites-generales/147986_levolution-des-versions-dandroid-en-image</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145</a:t>
            </a:fld>
            <a:endParaRPr lang="fr-FR"/>
          </a:p>
        </p:txBody>
      </p:sp>
    </p:spTree>
    <p:extLst>
      <p:ext uri="{BB962C8B-B14F-4D97-AF65-F5344CB8AC3E}">
        <p14:creationId xmlns:p14="http://schemas.microsoft.com/office/powerpoint/2010/main" val="12330064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Rendre la fenêtre scrollable</a:t>
            </a:r>
          </a:p>
        </p:txBody>
      </p:sp>
      <p:sp>
        <p:nvSpPr>
          <p:cNvPr id="3" name="Espace réservé du contenu 2"/>
          <p:cNvSpPr>
            <a:spLocks noGrp="1"/>
          </p:cNvSpPr>
          <p:nvPr>
            <p:ph sz="quarter" idx="1"/>
          </p:nvPr>
        </p:nvSpPr>
        <p:spPr/>
        <p:txBody>
          <a:bodyPr/>
          <a:lstStyle/>
          <a:p>
            <a:r>
              <a:rPr lang="fr-FR" dirty="0"/>
              <a:t>Si vous voulez rendre les fenêtres </a:t>
            </a:r>
            <a:r>
              <a:rPr lang="fr-FR" dirty="0" err="1"/>
              <a:t>scrollable,il</a:t>
            </a:r>
            <a:r>
              <a:rPr lang="fr-FR" dirty="0"/>
              <a:t> faut utiliser</a:t>
            </a:r>
          </a:p>
          <a:p>
            <a:pPr lvl="1"/>
            <a:r>
              <a:rPr lang="fr-FR" dirty="0" err="1"/>
              <a:t>ScrollView</a:t>
            </a:r>
            <a:endParaRPr lang="fr-FR" dirty="0"/>
          </a:p>
          <a:p>
            <a:pPr lvl="1"/>
            <a:r>
              <a:rPr lang="fr-FR" dirty="0" err="1"/>
              <a:t>HorizontalScrollView</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146</a:t>
            </a:fld>
            <a:endParaRPr lang="fr-FR"/>
          </a:p>
        </p:txBody>
      </p:sp>
    </p:spTree>
    <p:extLst>
      <p:ext uri="{BB962C8B-B14F-4D97-AF65-F5344CB8AC3E}">
        <p14:creationId xmlns:p14="http://schemas.microsoft.com/office/powerpoint/2010/main" val="917945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562074"/>
          </a:xfrm>
        </p:spPr>
        <p:txBody>
          <a:bodyPr/>
          <a:lstStyle/>
          <a:p>
            <a:r>
              <a:rPr lang="fr-FR" dirty="0"/>
              <a:t>Gérer la rotation des fenêtres</a:t>
            </a:r>
          </a:p>
        </p:txBody>
      </p:sp>
      <p:sp>
        <p:nvSpPr>
          <p:cNvPr id="3" name="Espace réservé du contenu 2"/>
          <p:cNvSpPr>
            <a:spLocks noGrp="1"/>
          </p:cNvSpPr>
          <p:nvPr>
            <p:ph sz="quarter" idx="1"/>
          </p:nvPr>
        </p:nvSpPr>
        <p:spPr>
          <a:xfrm>
            <a:off x="467544" y="836712"/>
            <a:ext cx="7467600" cy="964704"/>
          </a:xfrm>
        </p:spPr>
        <p:txBody>
          <a:bodyPr/>
          <a:lstStyle/>
          <a:p>
            <a:r>
              <a:rPr lang="fr-FR" dirty="0"/>
              <a:t>Un </a:t>
            </a:r>
            <a:r>
              <a:rPr lang="fr-FR" dirty="0" err="1"/>
              <a:t>LinearLayout</a:t>
            </a:r>
            <a:r>
              <a:rPr lang="fr-FR" dirty="0"/>
              <a:t> vertical à la base, des </a:t>
            </a:r>
            <a:r>
              <a:rPr lang="fr-FR" dirty="0" err="1"/>
              <a:t>LinearLayout</a:t>
            </a:r>
            <a:r>
              <a:rPr lang="fr-FR" dirty="0"/>
              <a:t> horizontal, et des Relatives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147</a:t>
            </a:fld>
            <a:endParaRPr lang="fr-FR"/>
          </a:p>
        </p:txBody>
      </p:sp>
      <p:sp>
        <p:nvSpPr>
          <p:cNvPr id="5" name="Rectangle 4"/>
          <p:cNvSpPr/>
          <p:nvPr/>
        </p:nvSpPr>
        <p:spPr>
          <a:xfrm>
            <a:off x="4276157" y="2492896"/>
            <a:ext cx="34563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283968" y="3346035"/>
            <a:ext cx="34563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283968" y="4221088"/>
            <a:ext cx="34563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283968" y="5085184"/>
            <a:ext cx="34563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283968" y="5949280"/>
            <a:ext cx="34563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030A0"/>
              </a:solidFill>
            </a:endParaRPr>
          </a:p>
        </p:txBody>
      </p:sp>
      <p:sp>
        <p:nvSpPr>
          <p:cNvPr id="14" name="Rectangle 13"/>
          <p:cNvSpPr/>
          <p:nvPr/>
        </p:nvSpPr>
        <p:spPr>
          <a:xfrm>
            <a:off x="4389265" y="2569096"/>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5364661" y="2569096"/>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364389" y="2569096"/>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4402883" y="3422235"/>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5378279" y="3422235"/>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378007" y="3422235"/>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4426852" y="4297288"/>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02248" y="4297288"/>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401976" y="4297288"/>
            <a:ext cx="1224136" cy="639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rganigramme : Alternative 24"/>
          <p:cNvSpPr/>
          <p:nvPr/>
        </p:nvSpPr>
        <p:spPr>
          <a:xfrm>
            <a:off x="4438699" y="2676411"/>
            <a:ext cx="360040" cy="306324"/>
          </a:xfrm>
          <a:prstGeom prst="flowChartAlternateProcess">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à coins arrondis 25"/>
          <p:cNvSpPr/>
          <p:nvPr/>
        </p:nvSpPr>
        <p:spPr>
          <a:xfrm>
            <a:off x="4492181" y="2636912"/>
            <a:ext cx="288032" cy="2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à coins arrondis 26"/>
          <p:cNvSpPr/>
          <p:nvPr/>
        </p:nvSpPr>
        <p:spPr>
          <a:xfrm>
            <a:off x="4932613" y="2829573"/>
            <a:ext cx="288032" cy="2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1386700" y="4432466"/>
            <a:ext cx="2520242" cy="369332"/>
          </a:xfrm>
          <a:prstGeom prst="rect">
            <a:avLst/>
          </a:prstGeom>
          <a:noFill/>
        </p:spPr>
        <p:txBody>
          <a:bodyPr wrap="none" rtlCol="0">
            <a:spAutoFit/>
          </a:bodyPr>
          <a:lstStyle/>
          <a:p>
            <a:r>
              <a:rPr lang="fr-FR" dirty="0" err="1"/>
              <a:t>LinearLayout</a:t>
            </a:r>
            <a:r>
              <a:rPr lang="fr-FR" dirty="0"/>
              <a:t> vertical</a:t>
            </a:r>
          </a:p>
        </p:txBody>
      </p:sp>
      <p:sp>
        <p:nvSpPr>
          <p:cNvPr id="29" name="Double flèche verticale 28"/>
          <p:cNvSpPr/>
          <p:nvPr/>
        </p:nvSpPr>
        <p:spPr>
          <a:xfrm>
            <a:off x="3923928" y="2569096"/>
            <a:ext cx="144016" cy="417227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200958" y="1763524"/>
            <a:ext cx="2802370" cy="369332"/>
          </a:xfrm>
          <a:prstGeom prst="rect">
            <a:avLst/>
          </a:prstGeom>
          <a:noFill/>
        </p:spPr>
        <p:txBody>
          <a:bodyPr wrap="none" rtlCol="0">
            <a:spAutoFit/>
          </a:bodyPr>
          <a:lstStyle/>
          <a:p>
            <a:r>
              <a:rPr lang="fr-FR" dirty="0" err="1"/>
              <a:t>LinearLayout</a:t>
            </a:r>
            <a:r>
              <a:rPr lang="fr-FR" dirty="0"/>
              <a:t> horizontal</a:t>
            </a:r>
          </a:p>
        </p:txBody>
      </p:sp>
      <p:cxnSp>
        <p:nvCxnSpPr>
          <p:cNvPr id="32" name="Connecteur droit avec flèche 31"/>
          <p:cNvCxnSpPr/>
          <p:nvPr/>
        </p:nvCxnSpPr>
        <p:spPr>
          <a:xfrm flipH="1">
            <a:off x="6976457" y="2132856"/>
            <a:ext cx="331847" cy="63007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3" name="ZoneTexte 32"/>
          <p:cNvSpPr txBox="1"/>
          <p:nvPr/>
        </p:nvSpPr>
        <p:spPr>
          <a:xfrm>
            <a:off x="2843808" y="1763524"/>
            <a:ext cx="1883849" cy="369332"/>
          </a:xfrm>
          <a:prstGeom prst="rect">
            <a:avLst/>
          </a:prstGeom>
          <a:noFill/>
        </p:spPr>
        <p:txBody>
          <a:bodyPr wrap="none" rtlCol="0">
            <a:spAutoFit/>
          </a:bodyPr>
          <a:lstStyle/>
          <a:p>
            <a:r>
              <a:rPr lang="fr-FR" dirty="0"/>
              <a:t>Relative Layout</a:t>
            </a:r>
          </a:p>
        </p:txBody>
      </p:sp>
      <p:cxnSp>
        <p:nvCxnSpPr>
          <p:cNvPr id="35" name="Connecteur droit avec flèche 34"/>
          <p:cNvCxnSpPr>
            <a:endCxn id="26" idx="0"/>
          </p:cNvCxnSpPr>
          <p:nvPr/>
        </p:nvCxnSpPr>
        <p:spPr>
          <a:xfrm>
            <a:off x="4283968" y="2132856"/>
            <a:ext cx="352229" cy="5040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44970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rotation avec 2 Layouts</a:t>
            </a:r>
          </a:p>
        </p:txBody>
      </p:sp>
      <p:sp>
        <p:nvSpPr>
          <p:cNvPr id="3" name="Espace réservé du contenu 2"/>
          <p:cNvSpPr>
            <a:spLocks noGrp="1"/>
          </p:cNvSpPr>
          <p:nvPr>
            <p:ph sz="quarter" idx="1"/>
          </p:nvPr>
        </p:nvSpPr>
        <p:spPr/>
        <p:txBody>
          <a:bodyPr/>
          <a:lstStyle/>
          <a:p>
            <a:r>
              <a:rPr lang="fr-FR" dirty="0"/>
              <a:t>Lorsque le layout en orientation horizontal est très différent du layout en vertical, on peut utiliser 2 layouts. Pour cela, il faut:</a:t>
            </a:r>
          </a:p>
          <a:p>
            <a:pPr lvl="1"/>
            <a:r>
              <a:rPr lang="fr-FR" dirty="0"/>
              <a:t>Ajouter dans la manifeste</a:t>
            </a:r>
          </a:p>
          <a:p>
            <a:pPr lvl="1"/>
            <a:endParaRPr lang="fr-FR" dirty="0"/>
          </a:p>
          <a:p>
            <a:pPr lvl="1"/>
            <a:r>
              <a:rPr lang="fr-FR" dirty="0"/>
              <a:t>Surcharger la méthode</a:t>
            </a:r>
          </a:p>
          <a:p>
            <a:pPr lvl="1"/>
            <a:endParaRPr lang="fr-FR" dirty="0"/>
          </a:p>
          <a:p>
            <a:pPr lvl="1"/>
            <a:endParaRPr lang="fr-FR" dirty="0"/>
          </a:p>
          <a:p>
            <a:pPr lvl="1"/>
            <a:r>
              <a:rPr lang="fr-FR" dirty="0"/>
              <a:t>Et charger un layout différent, suivant la configuration:</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148</a:t>
            </a:fld>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3333750"/>
            <a:ext cx="423862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735" y="4077072"/>
            <a:ext cx="41529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3" y="5172646"/>
            <a:ext cx="3744416" cy="1685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6309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messages dans android</a:t>
            </a:r>
          </a:p>
        </p:txBody>
      </p:sp>
      <p:sp>
        <p:nvSpPr>
          <p:cNvPr id="3" name="Espace réservé du texte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149</a:t>
            </a:fld>
            <a:endParaRPr lang="fr-FR"/>
          </a:p>
        </p:txBody>
      </p:sp>
    </p:spTree>
    <p:extLst>
      <p:ext uri="{BB962C8B-B14F-4D97-AF65-F5344CB8AC3E}">
        <p14:creationId xmlns:p14="http://schemas.microsoft.com/office/powerpoint/2010/main" val="2224286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effectLst/>
              </a:rPr>
              <a:t>Cross Platform Applications</a:t>
            </a:r>
            <a:br>
              <a:rPr lang="fr-FR" b="1" dirty="0">
                <a:effectLst/>
              </a:rPr>
            </a:br>
            <a:endParaRPr lang="fr-FR" dirty="0"/>
          </a:p>
        </p:txBody>
      </p:sp>
      <p:sp>
        <p:nvSpPr>
          <p:cNvPr id="3" name="Espace réservé du contenu 2"/>
          <p:cNvSpPr>
            <a:spLocks noGrp="1"/>
          </p:cNvSpPr>
          <p:nvPr>
            <p:ph sz="quarter" idx="1"/>
          </p:nvPr>
        </p:nvSpPr>
        <p:spPr>
          <a:xfrm>
            <a:off x="467544" y="5949280"/>
            <a:ext cx="8219256" cy="748680"/>
          </a:xfrm>
        </p:spPr>
        <p:txBody>
          <a:bodyPr>
            <a:normAutofit fontScale="70000" lnSpcReduction="20000"/>
          </a:bodyPr>
          <a:lstStyle/>
          <a:p>
            <a:r>
              <a:rPr lang="fr-FR" dirty="0"/>
              <a:t>http://docs.xamarin.com/guides/cross-platform/application_fundamentals/building_cross_platform_applications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1052736"/>
            <a:ext cx="6772275"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15</a:t>
            </a:fld>
            <a:endParaRPr lang="fr-FR"/>
          </a:p>
        </p:txBody>
      </p:sp>
    </p:spTree>
    <p:extLst>
      <p:ext uri="{BB962C8B-B14F-4D97-AF65-F5344CB8AC3E}">
        <p14:creationId xmlns:p14="http://schemas.microsoft.com/office/powerpoint/2010/main" val="27051500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différents messages</a:t>
            </a:r>
          </a:p>
        </p:txBody>
      </p:sp>
      <p:sp>
        <p:nvSpPr>
          <p:cNvPr id="3" name="Espace réservé du contenu 2"/>
          <p:cNvSpPr>
            <a:spLocks noGrp="1"/>
          </p:cNvSpPr>
          <p:nvPr>
            <p:ph sz="quarter" idx="1"/>
          </p:nvPr>
        </p:nvSpPr>
        <p:spPr/>
        <p:txBody>
          <a:bodyPr/>
          <a:lstStyle/>
          <a:p>
            <a:r>
              <a:rPr lang="fr-FR" b="1" dirty="0"/>
              <a:t>Les toasts</a:t>
            </a:r>
          </a:p>
          <a:p>
            <a:r>
              <a:rPr lang="fr-FR" b="1" dirty="0"/>
              <a:t>Les messages d'alerte</a:t>
            </a:r>
          </a:p>
          <a:p>
            <a:r>
              <a:rPr lang="fr-FR" b="1" dirty="0"/>
              <a:t>Les notifications</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150</a:t>
            </a:fld>
            <a:endParaRPr lang="fr-FR"/>
          </a:p>
        </p:txBody>
      </p:sp>
    </p:spTree>
    <p:extLst>
      <p:ext uri="{BB962C8B-B14F-4D97-AF65-F5344CB8AC3E}">
        <p14:creationId xmlns:p14="http://schemas.microsoft.com/office/powerpoint/2010/main" val="3202574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toasts</a:t>
            </a:r>
            <a:endParaRPr lang="fr-FR" dirty="0"/>
          </a:p>
        </p:txBody>
      </p:sp>
      <p:sp>
        <p:nvSpPr>
          <p:cNvPr id="3" name="Espace réservé du contenu 2"/>
          <p:cNvSpPr>
            <a:spLocks noGrp="1"/>
          </p:cNvSpPr>
          <p:nvPr>
            <p:ph sz="quarter" idx="1"/>
          </p:nvPr>
        </p:nvSpPr>
        <p:spPr/>
        <p:txBody>
          <a:bodyPr>
            <a:normAutofit fontScale="92500" lnSpcReduction="10000"/>
          </a:bodyPr>
          <a:lstStyle/>
          <a:p>
            <a:r>
              <a:rPr lang="fr-FR" dirty="0"/>
              <a:t>A considérer comme message d'information, d'avertissement. Ce message est dit transitoire car il ne nécessite aucune intervention de la part de l'utilisateur et ne prend même pas le focus: dans le cas où l'utilisateur serait en train d'effectuer une saisie, la saisie continuera dans ce même champ durant tout le temps de l'affichage du message. Enfin, le message disparait de lui même.</a:t>
            </a:r>
          </a:p>
          <a:p>
            <a:endParaRPr lang="fr-FR" dirty="0"/>
          </a:p>
          <a:p>
            <a:r>
              <a:rPr lang="fr-FR" dirty="0"/>
              <a:t>Attention, comme l'utilisateur n'a pas intervenir, il n'est pas certain que celui-ci voit ce message. Il ne faudra donc utiliser les toasts pour afficher des messages qui ont peu d'importance (pour indiquer qu'un traitement est terminé, ...) !</a:t>
            </a:r>
          </a:p>
          <a:p>
            <a:pPr marL="0" indent="0">
              <a:buNone/>
            </a:pPr>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151</a:t>
            </a:fld>
            <a:endParaRPr lang="fr-FR"/>
          </a:p>
        </p:txBody>
      </p:sp>
    </p:spTree>
    <p:extLst>
      <p:ext uri="{BB962C8B-B14F-4D97-AF65-F5344CB8AC3E}">
        <p14:creationId xmlns:p14="http://schemas.microsoft.com/office/powerpoint/2010/main" val="17277789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toasts de base</a:t>
            </a:r>
            <a:endParaRPr lang="fr-FR" dirty="0"/>
          </a:p>
        </p:txBody>
      </p:sp>
      <p:sp>
        <p:nvSpPr>
          <p:cNvPr id="3" name="Espace réservé du contenu 2"/>
          <p:cNvSpPr>
            <a:spLocks noGrp="1"/>
          </p:cNvSpPr>
          <p:nvPr>
            <p:ph sz="quarter" idx="1"/>
          </p:nvPr>
        </p:nvSpPr>
        <p:spPr/>
        <p:txBody>
          <a:bodyPr>
            <a:normAutofit fontScale="62500" lnSpcReduction="20000"/>
          </a:bodyPr>
          <a:lstStyle/>
          <a:p>
            <a:r>
              <a:rPr lang="fr-FR" dirty="0"/>
              <a:t>Le toast de base a besoin de 3 paramètres: Généralement le contexte de notre application, le texte à afficher et enfin la durée d'affichage (La durée pourra prendre deux valeurs: Toast.LENGTH_SHORT ou Toast.LENGTH_LONG)</a:t>
            </a:r>
          </a:p>
          <a:p>
            <a:endParaRPr lang="fr-FR" dirty="0"/>
          </a:p>
          <a:p>
            <a:pPr marL="365760" lvl="1" indent="0">
              <a:buNone/>
            </a:pPr>
            <a:r>
              <a:rPr lang="fr-FR" sz="1900" dirty="0">
                <a:solidFill>
                  <a:schemeClr val="accent2">
                    <a:lumMod val="75000"/>
                  </a:schemeClr>
                </a:solidFill>
              </a:rPr>
              <a:t>public static Toast makeText (Context </a:t>
            </a:r>
            <a:r>
              <a:rPr lang="fr-FR" sz="1900" dirty="0" err="1">
                <a:solidFill>
                  <a:schemeClr val="accent2">
                    <a:lumMod val="75000"/>
                  </a:schemeClr>
                </a:solidFill>
              </a:rPr>
              <a:t>context</a:t>
            </a:r>
            <a:r>
              <a:rPr lang="fr-FR" sz="1900" dirty="0">
                <a:solidFill>
                  <a:schemeClr val="accent2">
                    <a:lumMod val="75000"/>
                  </a:schemeClr>
                </a:solidFill>
              </a:rPr>
              <a:t>, CharSequence text, int duration)</a:t>
            </a:r>
          </a:p>
          <a:p>
            <a:pPr marL="365760" lvl="1" indent="0">
              <a:buNone/>
            </a:pPr>
            <a:endParaRPr lang="fr-FR" sz="1900" dirty="0">
              <a:solidFill>
                <a:schemeClr val="accent2">
                  <a:lumMod val="75000"/>
                </a:schemeClr>
              </a:solidFill>
            </a:endParaRPr>
          </a:p>
          <a:p>
            <a:pPr marL="365760" lvl="1" indent="0">
              <a:buNone/>
            </a:pPr>
            <a:r>
              <a:rPr lang="fr-FR" sz="1900" dirty="0">
                <a:solidFill>
                  <a:schemeClr val="accent2">
                    <a:lumMod val="75000"/>
                  </a:schemeClr>
                </a:solidFill>
              </a:rPr>
              <a:t>Toast toast = Toast.makeText(</a:t>
            </a:r>
            <a:r>
              <a:rPr lang="fr-FR" sz="1900" dirty="0" err="1">
                <a:solidFill>
                  <a:schemeClr val="accent2">
                    <a:lumMod val="75000"/>
                  </a:schemeClr>
                </a:solidFill>
              </a:rPr>
              <a:t>getApplicationContext</a:t>
            </a:r>
            <a:r>
              <a:rPr lang="fr-FR" sz="1900" dirty="0">
                <a:solidFill>
                  <a:schemeClr val="accent2">
                    <a:lumMod val="75000"/>
                  </a:schemeClr>
                </a:solidFill>
              </a:rPr>
              <a:t>(), "Hello toast!", Toast.LENGTH_SHORT);</a:t>
            </a:r>
            <a:br>
              <a:rPr lang="fr-FR" sz="1900" dirty="0">
                <a:solidFill>
                  <a:schemeClr val="accent2">
                    <a:lumMod val="75000"/>
                  </a:schemeClr>
                </a:solidFill>
              </a:rPr>
            </a:br>
            <a:r>
              <a:rPr lang="fr-FR" sz="1900" dirty="0">
                <a:solidFill>
                  <a:schemeClr val="accent2">
                    <a:lumMod val="75000"/>
                  </a:schemeClr>
                </a:solidFill>
              </a:rPr>
              <a:t>toast.show();</a:t>
            </a:r>
          </a:p>
          <a:p>
            <a:pPr marL="365760" lvl="1" indent="0">
              <a:buNone/>
            </a:pPr>
            <a:endParaRPr lang="fr-FR" sz="1900" dirty="0">
              <a:solidFill>
                <a:schemeClr val="accent2">
                  <a:lumMod val="75000"/>
                </a:schemeClr>
              </a:solidFill>
            </a:endParaRPr>
          </a:p>
          <a:p>
            <a:r>
              <a:rPr lang="fr-FR" dirty="0"/>
              <a:t>La méthode makeText construit une instance de Toast avec ces paramètres que vous n'aurez plus qu'à afficher via la méthode show()</a:t>
            </a:r>
          </a:p>
          <a:p>
            <a:endParaRPr lang="fr-FR" dirty="0"/>
          </a:p>
          <a:p>
            <a:r>
              <a:rPr lang="fr-FR" dirty="0"/>
              <a:t>Il est possible d'utiliser makeText avec un identifiant sur le texte à afficher en passant ainsi par une ressource texte:</a:t>
            </a:r>
          </a:p>
          <a:p>
            <a:pPr marL="0" indent="0">
              <a:buNone/>
            </a:pPr>
            <a:endParaRPr lang="fr-FR" dirty="0"/>
          </a:p>
          <a:p>
            <a:pPr marL="365760" lvl="1" indent="0">
              <a:buNone/>
            </a:pPr>
            <a:r>
              <a:rPr lang="fr-FR" dirty="0">
                <a:solidFill>
                  <a:schemeClr val="accent2">
                    <a:lumMod val="75000"/>
                  </a:schemeClr>
                </a:solidFill>
              </a:rPr>
              <a:t>public static Toast makeText (Context </a:t>
            </a:r>
            <a:r>
              <a:rPr lang="fr-FR" dirty="0" err="1">
                <a:solidFill>
                  <a:schemeClr val="accent2">
                    <a:lumMod val="75000"/>
                  </a:schemeClr>
                </a:solidFill>
              </a:rPr>
              <a:t>context</a:t>
            </a:r>
            <a:r>
              <a:rPr lang="fr-FR" dirty="0">
                <a:solidFill>
                  <a:schemeClr val="accent2">
                    <a:lumMod val="75000"/>
                  </a:schemeClr>
                </a:solidFill>
              </a:rPr>
              <a:t>, int </a:t>
            </a:r>
            <a:r>
              <a:rPr lang="fr-FR" dirty="0" err="1">
                <a:solidFill>
                  <a:schemeClr val="accent2">
                    <a:lumMod val="75000"/>
                  </a:schemeClr>
                </a:solidFill>
              </a:rPr>
              <a:t>resId</a:t>
            </a:r>
            <a:r>
              <a:rPr lang="fr-FR" dirty="0">
                <a:solidFill>
                  <a:schemeClr val="accent2">
                    <a:lumMod val="75000"/>
                  </a:schemeClr>
                </a:solidFill>
              </a:rPr>
              <a:t>, int duration)</a:t>
            </a:r>
          </a:p>
          <a:p>
            <a:pPr marL="365760" lvl="1" indent="0">
              <a:buNone/>
            </a:pPr>
            <a:endParaRPr lang="fr-FR" dirty="0">
              <a:solidFill>
                <a:schemeClr val="accent2">
                  <a:lumMod val="75000"/>
                </a:schemeClr>
              </a:solidFill>
            </a:endParaRPr>
          </a:p>
          <a:p>
            <a:pPr marL="640080" lvl="2" indent="0" algn="ctr">
              <a:buNone/>
            </a:pPr>
            <a:r>
              <a:rPr lang="fr-FR" dirty="0"/>
              <a:t>avec </a:t>
            </a:r>
            <a:r>
              <a:rPr lang="fr-FR" dirty="0" err="1"/>
              <a:t>resId</a:t>
            </a:r>
            <a:r>
              <a:rPr lang="fr-FR" dirty="0"/>
              <a:t> = </a:t>
            </a:r>
            <a:r>
              <a:rPr lang="fr-FR" dirty="0" err="1"/>
              <a:t>R.string.Nom_resource_string</a:t>
            </a:r>
            <a:endParaRPr lang="fr-FR" dirty="0"/>
          </a:p>
          <a:p>
            <a:endParaRPr lang="fr-FR" dirty="0"/>
          </a:p>
          <a:p>
            <a:r>
              <a:rPr lang="fr-FR" dirty="0"/>
              <a:t>Biblio:</a:t>
            </a:r>
            <a:r>
              <a:rPr lang="fr-FR" i="1" dirty="0">
                <a:hlinkClick r:id="rId2"/>
              </a:rPr>
              <a:t> http://developer.android.com/guide/topics/ui/notifiers/toasts.html</a:t>
            </a:r>
            <a:br>
              <a:rPr lang="fr-FR" dirty="0"/>
            </a:br>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152</a:t>
            </a:fld>
            <a:endParaRPr lang="fr-FR"/>
          </a:p>
        </p:txBody>
      </p:sp>
    </p:spTree>
    <p:extLst>
      <p:ext uri="{BB962C8B-B14F-4D97-AF65-F5344CB8AC3E}">
        <p14:creationId xmlns:p14="http://schemas.microsoft.com/office/powerpoint/2010/main" val="3100883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toasts personnalisés</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fr-FR" dirty="0"/>
              <a:t>Vous pourrez égailler votre Toast en utilisant une </a:t>
            </a:r>
            <a:r>
              <a:rPr lang="fr-FR" dirty="0">
                <a:hlinkClick r:id="rId2" action="ppaction://hlinkfile"/>
              </a:rPr>
              <a:t>View</a:t>
            </a:r>
            <a:r>
              <a:rPr lang="fr-FR" dirty="0"/>
              <a:t>. Dans ce cas, construisez votre View via un fichier XML ou par code et utilisez la méthode setView() de votre instance de toast.</a:t>
            </a:r>
          </a:p>
          <a:p>
            <a:r>
              <a:rPr lang="fr-FR" b="1" dirty="0"/>
              <a:t>Positionner un toast</a:t>
            </a:r>
          </a:p>
          <a:p>
            <a:r>
              <a:rPr lang="fr-FR" dirty="0"/>
              <a:t>Comme pour les widgets, un toast a un point d'attraction (qui est vers le bas de l'écran et centré horizontalement par défaut). Vous pouvez cependant le personnaliser en utilisant la méthode setGravity()</a:t>
            </a:r>
          </a:p>
          <a:p>
            <a:pPr marL="365760" lvl="1" indent="0">
              <a:buNone/>
            </a:pPr>
            <a:r>
              <a:rPr lang="fr-FR" dirty="0">
                <a:solidFill>
                  <a:schemeClr val="accent2">
                    <a:lumMod val="75000"/>
                  </a:schemeClr>
                </a:solidFill>
              </a:rPr>
              <a:t>setGravity(int gravity, int offset x, int offset y)</a:t>
            </a:r>
          </a:p>
          <a:p>
            <a:pPr marL="365760" lvl="1" indent="0">
              <a:buNone/>
            </a:pPr>
            <a:r>
              <a:rPr lang="fr-FR" dirty="0"/>
              <a:t>Par exemple: </a:t>
            </a:r>
          </a:p>
          <a:p>
            <a:pPr marL="365760" lvl="1" indent="0">
              <a:buNone/>
            </a:pPr>
            <a:r>
              <a:rPr lang="fr-FR" dirty="0" err="1">
                <a:solidFill>
                  <a:schemeClr val="accent2">
                    <a:lumMod val="75000"/>
                  </a:schemeClr>
                </a:solidFill>
              </a:rPr>
              <a:t>toast.setGravity</a:t>
            </a:r>
            <a:r>
              <a:rPr lang="fr-FR" dirty="0">
                <a:solidFill>
                  <a:schemeClr val="accent2">
                    <a:lumMod val="75000"/>
                  </a:schemeClr>
                </a:solidFill>
              </a:rPr>
              <a:t>(</a:t>
            </a:r>
            <a:r>
              <a:rPr lang="fr-FR" dirty="0" err="1">
                <a:solidFill>
                  <a:schemeClr val="accent2">
                    <a:lumMod val="75000"/>
                  </a:schemeClr>
                </a:solidFill>
              </a:rPr>
              <a:t>Gravity.TOP|Gravity.LEFT</a:t>
            </a:r>
            <a:r>
              <a:rPr lang="fr-FR" dirty="0">
                <a:solidFill>
                  <a:schemeClr val="accent2">
                    <a:lumMod val="75000"/>
                  </a:schemeClr>
                </a:solidFill>
              </a:rPr>
              <a:t>, 0, 0);</a:t>
            </a:r>
          </a:p>
          <a:p>
            <a:endParaRPr lang="fr-FR" dirty="0"/>
          </a:p>
          <a:p>
            <a:r>
              <a:rPr lang="fr-FR" dirty="0" err="1"/>
              <a:t>bibio:</a:t>
            </a:r>
            <a:r>
              <a:rPr lang="fr-FR" i="1" dirty="0" err="1">
                <a:hlinkClick r:id="rId3"/>
              </a:rPr>
              <a:t>http</a:t>
            </a:r>
            <a:r>
              <a:rPr lang="fr-FR" i="1" dirty="0">
                <a:hlinkClick r:id="rId3"/>
              </a:rPr>
              <a:t>://developer.android.com/guide/</a:t>
            </a:r>
            <a:r>
              <a:rPr lang="fr-FR" i="1" dirty="0" err="1">
                <a:hlinkClick r:id="rId3"/>
              </a:rPr>
              <a:t>topics</a:t>
            </a:r>
            <a:r>
              <a:rPr lang="fr-FR" i="1" dirty="0">
                <a:hlinkClick r:id="rId3"/>
              </a:rPr>
              <a:t>/</a:t>
            </a:r>
            <a:r>
              <a:rPr lang="fr-FR" i="1" dirty="0" err="1">
                <a:hlinkClick r:id="rId3"/>
              </a:rPr>
              <a:t>ui</a:t>
            </a:r>
            <a:r>
              <a:rPr lang="fr-FR" i="1" dirty="0">
                <a:hlinkClick r:id="rId3"/>
              </a:rPr>
              <a:t>/</a:t>
            </a:r>
            <a:r>
              <a:rPr lang="fr-FR" i="1" dirty="0" err="1">
                <a:hlinkClick r:id="rId3"/>
              </a:rPr>
              <a:t>notifiers</a:t>
            </a:r>
            <a:r>
              <a:rPr lang="fr-FR" i="1" dirty="0">
                <a:hlinkClick r:id="rId3"/>
              </a:rPr>
              <a:t>/toasts.html</a:t>
            </a:r>
            <a:endParaRPr lang="fr-FR" dirty="0"/>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153</a:t>
            </a:fld>
            <a:endParaRPr lang="fr-FR"/>
          </a:p>
        </p:txBody>
      </p:sp>
    </p:spTree>
    <p:extLst>
      <p:ext uri="{BB962C8B-B14F-4D97-AF65-F5344CB8AC3E}">
        <p14:creationId xmlns:p14="http://schemas.microsoft.com/office/powerpoint/2010/main" val="14424891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messages d'alerte</a:t>
            </a:r>
            <a:endParaRPr lang="fr-FR" dirty="0"/>
          </a:p>
        </p:txBody>
      </p:sp>
      <p:sp>
        <p:nvSpPr>
          <p:cNvPr id="3" name="Espace réservé du contenu 2"/>
          <p:cNvSpPr>
            <a:spLocks noGrp="1"/>
          </p:cNvSpPr>
          <p:nvPr>
            <p:ph sz="quarter" idx="1"/>
          </p:nvPr>
        </p:nvSpPr>
        <p:spPr/>
        <p:txBody>
          <a:bodyPr>
            <a:normAutofit fontScale="62500" lnSpcReduction="20000"/>
          </a:bodyPr>
          <a:lstStyle/>
          <a:p>
            <a:r>
              <a:rPr lang="fr-FR" dirty="0"/>
              <a:t>Les messages d'alerte sont en fait des dialogues de type modale, ce qui signifie que l'utilisateur doit répondre à la dialogue pour pouvoir continuer.</a:t>
            </a:r>
          </a:p>
          <a:p>
            <a:r>
              <a:rPr lang="fr-FR" dirty="0"/>
              <a:t>Ce type de message est donc intéressant pour afficher à l'utilisateur des informations importantes dont il doit impérativement prendre connaissance. </a:t>
            </a:r>
          </a:p>
          <a:p>
            <a:r>
              <a:rPr lang="fr-FR" dirty="0"/>
              <a:t>Pour créer un message d'alerte, vous passerez par la classe </a:t>
            </a:r>
            <a:r>
              <a:rPr lang="fr-FR" dirty="0" err="1">
                <a:solidFill>
                  <a:schemeClr val="accent2">
                    <a:lumMod val="75000"/>
                  </a:schemeClr>
                </a:solidFill>
              </a:rPr>
              <a:t>builder</a:t>
            </a:r>
            <a:r>
              <a:rPr lang="fr-FR" dirty="0"/>
              <a:t>.</a:t>
            </a:r>
          </a:p>
          <a:p>
            <a:r>
              <a:rPr lang="fr-FR" dirty="0"/>
              <a:t>Les méthodes à utiliser seront:</a:t>
            </a:r>
          </a:p>
          <a:p>
            <a:pPr lvl="1"/>
            <a:r>
              <a:rPr lang="fr-FR" dirty="0"/>
              <a:t>pour définir le titre: </a:t>
            </a:r>
            <a:r>
              <a:rPr lang="fr-FR" dirty="0" err="1">
                <a:solidFill>
                  <a:schemeClr val="accent2">
                    <a:lumMod val="75000"/>
                  </a:schemeClr>
                </a:solidFill>
              </a:rPr>
              <a:t>setTitle</a:t>
            </a:r>
            <a:r>
              <a:rPr lang="fr-FR" dirty="0">
                <a:solidFill>
                  <a:schemeClr val="accent2">
                    <a:lumMod val="75000"/>
                  </a:schemeClr>
                </a:solidFill>
              </a:rPr>
              <a:t>(CharSequence </a:t>
            </a:r>
            <a:r>
              <a:rPr lang="fr-FR" dirty="0" err="1">
                <a:solidFill>
                  <a:schemeClr val="accent2">
                    <a:lumMod val="75000"/>
                  </a:schemeClr>
                </a:solidFill>
              </a:rPr>
              <a:t>title</a:t>
            </a:r>
            <a:r>
              <a:rPr lang="fr-FR" dirty="0">
                <a:solidFill>
                  <a:schemeClr val="accent2">
                    <a:lumMod val="75000"/>
                  </a:schemeClr>
                </a:solidFill>
              </a:rPr>
              <a:t>) </a:t>
            </a:r>
            <a:r>
              <a:rPr lang="fr-FR" dirty="0"/>
              <a:t>ou</a:t>
            </a:r>
            <a:r>
              <a:rPr lang="fr-FR" dirty="0">
                <a:solidFill>
                  <a:schemeClr val="accent2">
                    <a:lumMod val="75000"/>
                  </a:schemeClr>
                </a:solidFill>
              </a:rPr>
              <a:t> </a:t>
            </a:r>
            <a:r>
              <a:rPr lang="fr-FR" dirty="0" err="1">
                <a:solidFill>
                  <a:schemeClr val="accent2">
                    <a:lumMod val="75000"/>
                  </a:schemeClr>
                </a:solidFill>
              </a:rPr>
              <a:t>setTitle</a:t>
            </a:r>
            <a:r>
              <a:rPr lang="fr-FR" dirty="0">
                <a:solidFill>
                  <a:schemeClr val="accent2">
                    <a:lumMod val="75000"/>
                  </a:schemeClr>
                </a:solidFill>
              </a:rPr>
              <a:t>(int </a:t>
            </a:r>
            <a:r>
              <a:rPr lang="fr-FR" dirty="0" err="1">
                <a:solidFill>
                  <a:schemeClr val="accent2">
                    <a:lumMod val="75000"/>
                  </a:schemeClr>
                </a:solidFill>
              </a:rPr>
              <a:t>titleId</a:t>
            </a:r>
            <a:r>
              <a:rPr lang="fr-FR" dirty="0">
                <a:solidFill>
                  <a:schemeClr val="accent2">
                    <a:lumMod val="75000"/>
                  </a:schemeClr>
                </a:solidFill>
              </a:rPr>
              <a:t>) </a:t>
            </a:r>
            <a:r>
              <a:rPr lang="fr-FR" dirty="0"/>
              <a:t>où</a:t>
            </a:r>
            <a:r>
              <a:rPr lang="fr-FR" dirty="0">
                <a:solidFill>
                  <a:schemeClr val="accent2">
                    <a:lumMod val="75000"/>
                  </a:schemeClr>
                </a:solidFill>
              </a:rPr>
              <a:t> </a:t>
            </a:r>
            <a:r>
              <a:rPr lang="fr-FR" dirty="0" err="1">
                <a:solidFill>
                  <a:schemeClr val="accent2">
                    <a:lumMod val="75000"/>
                  </a:schemeClr>
                </a:solidFill>
              </a:rPr>
              <a:t>titleId</a:t>
            </a:r>
            <a:r>
              <a:rPr lang="fr-FR" dirty="0">
                <a:solidFill>
                  <a:schemeClr val="accent2">
                    <a:lumMod val="75000"/>
                  </a:schemeClr>
                </a:solidFill>
              </a:rPr>
              <a:t> est un id de ressource.</a:t>
            </a:r>
          </a:p>
          <a:p>
            <a:pPr lvl="1"/>
            <a:r>
              <a:rPr lang="fr-FR" dirty="0"/>
              <a:t>pour définir éventuellement l'icone à </a:t>
            </a:r>
            <a:r>
              <a:rPr lang="fr-FR" dirty="0" err="1"/>
              <a:t>afficher:setIcon</a:t>
            </a:r>
            <a:r>
              <a:rPr lang="fr-FR" dirty="0"/>
              <a:t> </a:t>
            </a:r>
            <a:r>
              <a:rPr lang="fr-FR" dirty="0" err="1">
                <a:solidFill>
                  <a:schemeClr val="accent2">
                    <a:lumMod val="75000"/>
                  </a:schemeClr>
                </a:solidFill>
              </a:rPr>
              <a:t>setMessage</a:t>
            </a:r>
            <a:r>
              <a:rPr lang="fr-FR" dirty="0">
                <a:solidFill>
                  <a:schemeClr val="accent2">
                    <a:lumMod val="75000"/>
                  </a:schemeClr>
                </a:solidFill>
              </a:rPr>
              <a:t> </a:t>
            </a:r>
          </a:p>
          <a:p>
            <a:pPr lvl="1"/>
            <a:r>
              <a:rPr lang="fr-FR" dirty="0"/>
              <a:t>pour préciser le message à afficher dans la dialogue: </a:t>
            </a:r>
            <a:r>
              <a:rPr lang="fr-FR" dirty="0" err="1">
                <a:solidFill>
                  <a:schemeClr val="accent2">
                    <a:lumMod val="75000"/>
                  </a:schemeClr>
                </a:solidFill>
              </a:rPr>
              <a:t>setMessage</a:t>
            </a:r>
            <a:r>
              <a:rPr lang="fr-FR" dirty="0">
                <a:solidFill>
                  <a:schemeClr val="accent2">
                    <a:lumMod val="75000"/>
                  </a:schemeClr>
                </a:solidFill>
              </a:rPr>
              <a:t>(CharSequence message) </a:t>
            </a:r>
            <a:r>
              <a:rPr lang="fr-FR" dirty="0"/>
              <a:t>ou</a:t>
            </a:r>
            <a:r>
              <a:rPr lang="fr-FR" dirty="0">
                <a:solidFill>
                  <a:schemeClr val="accent2">
                    <a:lumMod val="75000"/>
                  </a:schemeClr>
                </a:solidFill>
              </a:rPr>
              <a:t> </a:t>
            </a:r>
            <a:r>
              <a:rPr lang="fr-FR" dirty="0" err="1">
                <a:solidFill>
                  <a:schemeClr val="accent2">
                    <a:lumMod val="75000"/>
                  </a:schemeClr>
                </a:solidFill>
              </a:rPr>
              <a:t>setMessage</a:t>
            </a:r>
            <a:r>
              <a:rPr lang="fr-FR" dirty="0">
                <a:solidFill>
                  <a:schemeClr val="accent2">
                    <a:lumMod val="75000"/>
                  </a:schemeClr>
                </a:solidFill>
              </a:rPr>
              <a:t>(int </a:t>
            </a:r>
            <a:r>
              <a:rPr lang="fr-FR" dirty="0" err="1">
                <a:solidFill>
                  <a:schemeClr val="accent2">
                    <a:lumMod val="75000"/>
                  </a:schemeClr>
                </a:solidFill>
              </a:rPr>
              <a:t>messageId</a:t>
            </a:r>
            <a:r>
              <a:rPr lang="fr-FR" dirty="0">
                <a:solidFill>
                  <a:schemeClr val="accent2">
                    <a:lumMod val="75000"/>
                  </a:schemeClr>
                </a:solidFill>
              </a:rPr>
              <a:t>)</a:t>
            </a:r>
            <a:endParaRPr lang="fr-FR" dirty="0"/>
          </a:p>
          <a:p>
            <a:r>
              <a:rPr lang="fr-FR" dirty="0"/>
              <a:t>Pour préciser les boutons que l'on veut afficher dans le message:</a:t>
            </a:r>
          </a:p>
          <a:p>
            <a:pPr lvl="1"/>
            <a:r>
              <a:rPr lang="fr-FR" dirty="0" err="1">
                <a:solidFill>
                  <a:schemeClr val="accent2">
                    <a:lumMod val="75000"/>
                  </a:schemeClr>
                </a:solidFill>
              </a:rPr>
              <a:t>setPositiveButton</a:t>
            </a:r>
            <a:r>
              <a:rPr lang="fr-FR" dirty="0">
                <a:solidFill>
                  <a:schemeClr val="accent2">
                    <a:lumMod val="75000"/>
                  </a:schemeClr>
                </a:solidFill>
              </a:rPr>
              <a:t>(), </a:t>
            </a:r>
            <a:r>
              <a:rPr lang="fr-FR" dirty="0" err="1">
                <a:solidFill>
                  <a:schemeClr val="accent2">
                    <a:lumMod val="75000"/>
                  </a:schemeClr>
                </a:solidFill>
              </a:rPr>
              <a:t>setNeutralButton</a:t>
            </a:r>
            <a:r>
              <a:rPr lang="fr-FR" dirty="0">
                <a:solidFill>
                  <a:schemeClr val="accent2">
                    <a:lumMod val="75000"/>
                  </a:schemeClr>
                </a:solidFill>
              </a:rPr>
              <a:t>() </a:t>
            </a:r>
            <a:r>
              <a:rPr lang="fr-FR" dirty="0"/>
              <a:t>et </a:t>
            </a:r>
            <a:r>
              <a:rPr lang="fr-FR" dirty="0" err="1">
                <a:solidFill>
                  <a:schemeClr val="accent2">
                    <a:lumMod val="75000"/>
                  </a:schemeClr>
                </a:solidFill>
              </a:rPr>
              <a:t>setNegativeButton</a:t>
            </a:r>
            <a:r>
              <a:rPr lang="fr-FR" dirty="0">
                <a:solidFill>
                  <a:schemeClr val="accent2">
                    <a:lumMod val="75000"/>
                  </a:schemeClr>
                </a:solidFill>
              </a:rPr>
              <a:t>()</a:t>
            </a:r>
          </a:p>
          <a:p>
            <a:r>
              <a:rPr lang="fr-FR" dirty="0"/>
              <a:t>Et les lier à une méthode:</a:t>
            </a:r>
          </a:p>
          <a:p>
            <a:pPr lvl="1"/>
            <a:r>
              <a:rPr lang="fr-FR" dirty="0" err="1">
                <a:solidFill>
                  <a:schemeClr val="accent2">
                    <a:lumMod val="75000"/>
                  </a:schemeClr>
                </a:solidFill>
              </a:rPr>
              <a:t>setPositiveButton</a:t>
            </a:r>
            <a:r>
              <a:rPr lang="fr-FR" dirty="0">
                <a:solidFill>
                  <a:schemeClr val="accent2">
                    <a:lumMod val="75000"/>
                  </a:schemeClr>
                </a:solidFill>
              </a:rPr>
              <a:t>(CharSequence text, </a:t>
            </a:r>
            <a:r>
              <a:rPr lang="fr-FR" dirty="0" err="1">
                <a:solidFill>
                  <a:schemeClr val="accent2">
                    <a:lumMod val="75000"/>
                  </a:schemeClr>
                </a:solidFill>
              </a:rPr>
              <a:t>DialogInterface.OnClickListener</a:t>
            </a:r>
            <a:r>
              <a:rPr lang="fr-FR" dirty="0">
                <a:solidFill>
                  <a:schemeClr val="accent2">
                    <a:lumMod val="75000"/>
                  </a:schemeClr>
                </a:solidFill>
              </a:rPr>
              <a:t> </a:t>
            </a:r>
            <a:r>
              <a:rPr lang="fr-FR" dirty="0" err="1">
                <a:solidFill>
                  <a:schemeClr val="accent2">
                    <a:lumMod val="75000"/>
                  </a:schemeClr>
                </a:solidFill>
                <a:hlinkClick r:id="rId2" action="ppaction://hlinkfile"/>
              </a:rPr>
              <a:t>listener</a:t>
            </a:r>
            <a:r>
              <a:rPr lang="fr-FR" dirty="0">
                <a:solidFill>
                  <a:schemeClr val="accent2">
                    <a:lumMod val="75000"/>
                  </a:schemeClr>
                </a:solidFill>
              </a:rPr>
              <a:t>) ou </a:t>
            </a:r>
          </a:p>
          <a:p>
            <a:pPr lvl="1"/>
            <a:r>
              <a:rPr lang="fr-FR" dirty="0" err="1">
                <a:solidFill>
                  <a:schemeClr val="accent2">
                    <a:lumMod val="75000"/>
                  </a:schemeClr>
                </a:solidFill>
              </a:rPr>
              <a:t>setPositiveButton</a:t>
            </a:r>
            <a:r>
              <a:rPr lang="fr-FR" dirty="0">
                <a:solidFill>
                  <a:schemeClr val="accent2">
                    <a:lumMod val="75000"/>
                  </a:schemeClr>
                </a:solidFill>
              </a:rPr>
              <a:t>(int </a:t>
            </a:r>
            <a:r>
              <a:rPr lang="fr-FR" dirty="0" err="1">
                <a:solidFill>
                  <a:schemeClr val="accent2">
                    <a:lumMod val="75000"/>
                  </a:schemeClr>
                </a:solidFill>
              </a:rPr>
              <a:t>textId</a:t>
            </a:r>
            <a:r>
              <a:rPr lang="fr-FR" dirty="0">
                <a:solidFill>
                  <a:schemeClr val="accent2">
                    <a:lumMod val="75000"/>
                  </a:schemeClr>
                </a:solidFill>
              </a:rPr>
              <a:t>, </a:t>
            </a:r>
            <a:r>
              <a:rPr lang="fr-FR" dirty="0" err="1">
                <a:solidFill>
                  <a:schemeClr val="accent2">
                    <a:lumMod val="75000"/>
                  </a:schemeClr>
                </a:solidFill>
              </a:rPr>
              <a:t>DialogInterface.OnClickListener</a:t>
            </a:r>
            <a:r>
              <a:rPr lang="fr-FR" dirty="0">
                <a:solidFill>
                  <a:schemeClr val="accent2">
                    <a:lumMod val="75000"/>
                  </a:schemeClr>
                </a:solidFill>
              </a:rPr>
              <a:t> </a:t>
            </a:r>
            <a:r>
              <a:rPr lang="fr-FR" dirty="0" err="1">
                <a:solidFill>
                  <a:schemeClr val="accent2">
                    <a:lumMod val="75000"/>
                  </a:schemeClr>
                </a:solidFill>
                <a:hlinkClick r:id="rId2" action="ppaction://hlinkfile"/>
              </a:rPr>
              <a:t>listener</a:t>
            </a:r>
            <a:r>
              <a:rPr lang="fr-FR" dirty="0">
                <a:solidFill>
                  <a:schemeClr val="accent2">
                    <a:lumMod val="75000"/>
                  </a:schemeClr>
                </a:solidFill>
              </a:rPr>
              <a:t>)</a:t>
            </a:r>
          </a:p>
          <a:p>
            <a:pPr marL="0" indent="0">
              <a:buNone/>
            </a:pPr>
            <a:endParaRPr lang="fr-FR" dirty="0"/>
          </a:p>
          <a:p>
            <a:r>
              <a:rPr lang="fr-FR" dirty="0"/>
              <a:t>Reste alors à afficher le message en utilisant la méthode show().</a:t>
            </a:r>
          </a:p>
          <a:p>
            <a:endParaRPr lang="fr-FR" dirty="0"/>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154</a:t>
            </a:fld>
            <a:endParaRPr lang="fr-FR"/>
          </a:p>
        </p:txBody>
      </p:sp>
    </p:spTree>
    <p:extLst>
      <p:ext uri="{BB962C8B-B14F-4D97-AF65-F5344CB8AC3E}">
        <p14:creationId xmlns:p14="http://schemas.microsoft.com/office/powerpoint/2010/main" val="18904886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90066"/>
          </a:xfrm>
        </p:spPr>
        <p:txBody>
          <a:bodyPr>
            <a:normAutofit fontScale="90000"/>
          </a:bodyPr>
          <a:lstStyle/>
          <a:p>
            <a:r>
              <a:rPr lang="fr-FR" dirty="0"/>
              <a:t>Exemple de toast et message d’alerte</a:t>
            </a:r>
          </a:p>
        </p:txBody>
      </p:sp>
      <p:sp>
        <p:nvSpPr>
          <p:cNvPr id="3" name="Espace réservé du contenu 2"/>
          <p:cNvSpPr>
            <a:spLocks noGrp="1"/>
          </p:cNvSpPr>
          <p:nvPr>
            <p:ph sz="quarter" idx="1"/>
          </p:nvPr>
        </p:nvSpPr>
        <p:spPr>
          <a:xfrm>
            <a:off x="457200" y="836712"/>
            <a:ext cx="7571184" cy="6021288"/>
          </a:xfrm>
        </p:spPr>
        <p:txBody>
          <a:bodyPr>
            <a:normAutofit fontScale="25000" lnSpcReduction="20000"/>
          </a:bodyPr>
          <a:lstStyle/>
          <a:p>
            <a:pPr marL="0" indent="0">
              <a:buNone/>
            </a:pPr>
            <a:r>
              <a:rPr lang="fr-FR" dirty="0">
                <a:solidFill>
                  <a:schemeClr val="accent2">
                    <a:lumMod val="75000"/>
                  </a:schemeClr>
                </a:solidFill>
              </a:rPr>
              <a:t>package </a:t>
            </a:r>
            <a:r>
              <a:rPr lang="fr-FR" dirty="0" err="1">
                <a:solidFill>
                  <a:schemeClr val="accent2">
                    <a:lumMod val="75000"/>
                  </a:schemeClr>
                </a:solidFill>
              </a:rPr>
              <a:t>fr.free.supertos</a:t>
            </a:r>
            <a:r>
              <a:rPr lang="fr-FR" dirty="0">
                <a:solidFill>
                  <a:schemeClr val="accent2">
                    <a:lumMod val="75000"/>
                  </a:schemeClr>
                </a:solidFill>
              </a:rPr>
              <a:t>;</a:t>
            </a:r>
          </a:p>
          <a:p>
            <a:pPr marL="0" indent="0">
              <a:buNone/>
            </a:pPr>
            <a:endParaRPr lang="fr-FR" dirty="0">
              <a:solidFill>
                <a:schemeClr val="accent2">
                  <a:lumMod val="75000"/>
                </a:schemeClr>
              </a:solidFill>
            </a:endParaRPr>
          </a:p>
          <a:p>
            <a:pPr marL="0" indent="0">
              <a:buNone/>
            </a:pPr>
            <a:r>
              <a:rPr lang="fr-FR" dirty="0">
                <a:solidFill>
                  <a:schemeClr val="accent2">
                    <a:lumMod val="75000"/>
                  </a:schemeClr>
                </a:solidFill>
              </a:rPr>
              <a:t>import </a:t>
            </a:r>
            <a:r>
              <a:rPr lang="fr-FR" dirty="0" err="1">
                <a:solidFill>
                  <a:schemeClr val="accent2">
                    <a:lumMod val="75000"/>
                  </a:schemeClr>
                </a:solidFill>
              </a:rPr>
              <a:t>android.app.Activity</a:t>
            </a:r>
            <a:r>
              <a:rPr lang="fr-FR" dirty="0">
                <a:solidFill>
                  <a:schemeClr val="accent2">
                    <a:lumMod val="75000"/>
                  </a:schemeClr>
                </a:solidFill>
              </a:rPr>
              <a:t>;</a:t>
            </a:r>
          </a:p>
          <a:p>
            <a:pPr marL="0" indent="0">
              <a:buNone/>
            </a:pPr>
            <a:r>
              <a:rPr lang="fr-FR" dirty="0">
                <a:solidFill>
                  <a:schemeClr val="accent2">
                    <a:lumMod val="75000"/>
                  </a:schemeClr>
                </a:solidFill>
              </a:rPr>
              <a:t>import </a:t>
            </a:r>
            <a:r>
              <a:rPr lang="fr-FR" dirty="0" err="1">
                <a:solidFill>
                  <a:schemeClr val="accent2">
                    <a:lumMod val="75000"/>
                  </a:schemeClr>
                </a:solidFill>
              </a:rPr>
              <a:t>android.app.AlertDialog</a:t>
            </a:r>
            <a:r>
              <a:rPr lang="fr-FR" dirty="0">
                <a:solidFill>
                  <a:schemeClr val="accent2">
                    <a:lumMod val="75000"/>
                  </a:schemeClr>
                </a:solidFill>
              </a:rPr>
              <a:t>;</a:t>
            </a:r>
          </a:p>
          <a:p>
            <a:pPr marL="0" indent="0">
              <a:buNone/>
            </a:pPr>
            <a:r>
              <a:rPr lang="fr-FR" dirty="0">
                <a:solidFill>
                  <a:schemeClr val="accent2">
                    <a:lumMod val="75000"/>
                  </a:schemeClr>
                </a:solidFill>
              </a:rPr>
              <a:t>import </a:t>
            </a:r>
            <a:r>
              <a:rPr lang="fr-FR" dirty="0" err="1">
                <a:solidFill>
                  <a:schemeClr val="accent2">
                    <a:lumMod val="75000"/>
                  </a:schemeClr>
                </a:solidFill>
              </a:rPr>
              <a:t>android.content.DialogInterface</a:t>
            </a:r>
            <a:r>
              <a:rPr lang="fr-FR" dirty="0">
                <a:solidFill>
                  <a:schemeClr val="accent2">
                    <a:lumMod val="75000"/>
                  </a:schemeClr>
                </a:solidFill>
              </a:rPr>
              <a:t>;</a:t>
            </a:r>
          </a:p>
          <a:p>
            <a:pPr marL="0" indent="0">
              <a:buNone/>
            </a:pPr>
            <a:r>
              <a:rPr lang="fr-FR" dirty="0">
                <a:solidFill>
                  <a:schemeClr val="accent2">
                    <a:lumMod val="75000"/>
                  </a:schemeClr>
                </a:solidFill>
              </a:rPr>
              <a:t>import </a:t>
            </a:r>
            <a:r>
              <a:rPr lang="fr-FR" dirty="0" err="1">
                <a:solidFill>
                  <a:schemeClr val="accent2">
                    <a:lumMod val="75000"/>
                  </a:schemeClr>
                </a:solidFill>
              </a:rPr>
              <a:t>android.os.Bundle</a:t>
            </a:r>
            <a:r>
              <a:rPr lang="fr-FR" dirty="0">
                <a:solidFill>
                  <a:schemeClr val="accent2">
                    <a:lumMod val="75000"/>
                  </a:schemeClr>
                </a:solidFill>
              </a:rPr>
              <a:t>;</a:t>
            </a:r>
          </a:p>
          <a:p>
            <a:pPr marL="0" indent="0">
              <a:buNone/>
            </a:pPr>
            <a:r>
              <a:rPr lang="fr-FR" dirty="0">
                <a:solidFill>
                  <a:schemeClr val="accent2">
                    <a:lumMod val="75000"/>
                  </a:schemeClr>
                </a:solidFill>
              </a:rPr>
              <a:t>import </a:t>
            </a:r>
            <a:r>
              <a:rPr lang="fr-FR" dirty="0" err="1">
                <a:solidFill>
                  <a:schemeClr val="accent2">
                    <a:lumMod val="75000"/>
                  </a:schemeClr>
                </a:solidFill>
              </a:rPr>
              <a:t>android.widget.Toast</a:t>
            </a:r>
            <a:r>
              <a:rPr lang="fr-FR" dirty="0">
                <a:solidFill>
                  <a:schemeClr val="accent2">
                    <a:lumMod val="75000"/>
                  </a:schemeClr>
                </a:solidFill>
              </a:rPr>
              <a:t>;</a:t>
            </a:r>
          </a:p>
          <a:p>
            <a:pPr marL="0" indent="0">
              <a:buNone/>
            </a:pPr>
            <a:endParaRPr lang="fr-FR" dirty="0">
              <a:solidFill>
                <a:schemeClr val="accent2">
                  <a:lumMod val="75000"/>
                </a:schemeClr>
              </a:solidFill>
            </a:endParaRPr>
          </a:p>
          <a:p>
            <a:pPr marL="0" indent="0">
              <a:buNone/>
            </a:pPr>
            <a:r>
              <a:rPr lang="fr-FR" dirty="0">
                <a:solidFill>
                  <a:schemeClr val="accent2">
                    <a:lumMod val="75000"/>
                  </a:schemeClr>
                </a:solidFill>
              </a:rPr>
              <a:t>public class </a:t>
            </a:r>
            <a:r>
              <a:rPr lang="fr-FR" dirty="0" err="1">
                <a:solidFill>
                  <a:schemeClr val="accent2">
                    <a:lumMod val="75000"/>
                  </a:schemeClr>
                </a:solidFill>
              </a:rPr>
              <a:t>NotificationActivity</a:t>
            </a:r>
            <a:r>
              <a:rPr lang="fr-FR" dirty="0">
                <a:solidFill>
                  <a:schemeClr val="accent2">
                    <a:lumMod val="75000"/>
                  </a:schemeClr>
                </a:solidFill>
              </a:rPr>
              <a:t> extends Activity {</a:t>
            </a:r>
          </a:p>
          <a:p>
            <a:pPr marL="0" indent="0">
              <a:buNone/>
            </a:pPr>
            <a:r>
              <a:rPr lang="fr-FR" dirty="0">
                <a:solidFill>
                  <a:schemeClr val="accent2">
                    <a:lumMod val="75000"/>
                  </a:schemeClr>
                </a:solidFill>
              </a:rPr>
              <a:t>    @</a:t>
            </a:r>
            <a:r>
              <a:rPr lang="fr-FR" dirty="0" err="1">
                <a:solidFill>
                  <a:schemeClr val="accent2">
                    <a:lumMod val="75000"/>
                  </a:schemeClr>
                </a:solidFill>
              </a:rPr>
              <a:t>Override</a:t>
            </a:r>
            <a:endParaRPr lang="fr-FR" dirty="0">
              <a:solidFill>
                <a:schemeClr val="accent2">
                  <a:lumMod val="75000"/>
                </a:schemeClr>
              </a:solidFill>
            </a:endParaRPr>
          </a:p>
          <a:p>
            <a:pPr marL="0" indent="0">
              <a:buNone/>
            </a:pPr>
            <a:r>
              <a:rPr lang="fr-FR" dirty="0">
                <a:solidFill>
                  <a:schemeClr val="accent2">
                    <a:lumMod val="75000"/>
                  </a:schemeClr>
                </a:solidFill>
              </a:rPr>
              <a:t>    public void </a:t>
            </a:r>
            <a:r>
              <a:rPr lang="fr-FR" dirty="0" err="1">
                <a:solidFill>
                  <a:schemeClr val="accent2">
                    <a:lumMod val="75000"/>
                  </a:schemeClr>
                </a:solidFill>
              </a:rPr>
              <a:t>onCreate</a:t>
            </a:r>
            <a:r>
              <a:rPr lang="fr-FR" dirty="0">
                <a:solidFill>
                  <a:schemeClr val="accent2">
                    <a:lumMod val="75000"/>
                  </a:schemeClr>
                </a:solidFill>
              </a:rPr>
              <a:t>(Bundle </a:t>
            </a:r>
            <a:r>
              <a:rPr lang="fr-FR" dirty="0" err="1">
                <a:solidFill>
                  <a:schemeClr val="accent2">
                    <a:lumMod val="75000"/>
                  </a:schemeClr>
                </a:solidFill>
              </a:rPr>
              <a:t>savedInstanceState</a:t>
            </a:r>
            <a:r>
              <a:rPr lang="fr-FR" dirty="0">
                <a:solidFill>
                  <a:schemeClr val="accent2">
                    <a:lumMod val="75000"/>
                  </a:schemeClr>
                </a:solidFill>
              </a:rPr>
              <a:t>) {</a:t>
            </a:r>
          </a:p>
          <a:p>
            <a:pPr marL="0" indent="0">
              <a:buNone/>
            </a:pPr>
            <a:r>
              <a:rPr lang="fr-FR" dirty="0">
                <a:solidFill>
                  <a:schemeClr val="accent2">
                    <a:lumMod val="75000"/>
                  </a:schemeClr>
                </a:solidFill>
              </a:rPr>
              <a:t>        </a:t>
            </a:r>
            <a:r>
              <a:rPr lang="fr-FR" dirty="0" err="1">
                <a:solidFill>
                  <a:schemeClr val="accent2">
                    <a:lumMod val="75000"/>
                  </a:schemeClr>
                </a:solidFill>
              </a:rPr>
              <a:t>super.onCreate</a:t>
            </a:r>
            <a:r>
              <a:rPr lang="fr-FR" dirty="0">
                <a:solidFill>
                  <a:schemeClr val="accent2">
                    <a:lumMod val="75000"/>
                  </a:schemeClr>
                </a:solidFill>
              </a:rPr>
              <a:t>(</a:t>
            </a:r>
            <a:r>
              <a:rPr lang="fr-FR" dirty="0" err="1">
                <a:solidFill>
                  <a:schemeClr val="accent2">
                    <a:lumMod val="75000"/>
                  </a:schemeClr>
                </a:solidFill>
              </a:rPr>
              <a:t>savedInstanceState</a:t>
            </a:r>
            <a:r>
              <a:rPr lang="fr-FR" dirty="0">
                <a:solidFill>
                  <a:schemeClr val="accent2">
                    <a:lumMod val="75000"/>
                  </a:schemeClr>
                </a:solidFill>
              </a:rPr>
              <a:t>);</a:t>
            </a:r>
          </a:p>
          <a:p>
            <a:pPr marL="0" indent="0">
              <a:buNone/>
            </a:pPr>
            <a:r>
              <a:rPr lang="fr-FR" dirty="0">
                <a:solidFill>
                  <a:schemeClr val="accent2">
                    <a:lumMod val="75000"/>
                  </a:schemeClr>
                </a:solidFill>
              </a:rPr>
              <a:t>        </a:t>
            </a:r>
          </a:p>
          <a:p>
            <a:pPr marL="0" indent="0">
              <a:buNone/>
            </a:pPr>
            <a:r>
              <a:rPr lang="fr-FR" dirty="0">
                <a:solidFill>
                  <a:schemeClr val="accent2">
                    <a:lumMod val="75000"/>
                  </a:schemeClr>
                </a:solidFill>
              </a:rPr>
              <a:t>         // Cela devrait vous afficher le traditionnel </a:t>
            </a:r>
            <a:r>
              <a:rPr lang="fr-FR" dirty="0" err="1">
                <a:solidFill>
                  <a:schemeClr val="accent2">
                    <a:lumMod val="75000"/>
                  </a:schemeClr>
                </a:solidFill>
              </a:rPr>
              <a:t>Heelo</a:t>
            </a:r>
            <a:r>
              <a:rPr lang="fr-FR" dirty="0">
                <a:solidFill>
                  <a:schemeClr val="accent2">
                    <a:lumMod val="75000"/>
                  </a:schemeClr>
                </a:solidFill>
              </a:rPr>
              <a:t> World, sans intérêt ici...</a:t>
            </a:r>
          </a:p>
          <a:p>
            <a:pPr marL="0" indent="0">
              <a:buNone/>
            </a:pPr>
            <a:r>
              <a:rPr lang="fr-FR" dirty="0">
                <a:solidFill>
                  <a:schemeClr val="accent2">
                    <a:lumMod val="75000"/>
                  </a:schemeClr>
                </a:solidFill>
              </a:rPr>
              <a:t>        </a:t>
            </a:r>
            <a:r>
              <a:rPr lang="fr-FR" dirty="0" err="1">
                <a:solidFill>
                  <a:schemeClr val="accent2">
                    <a:lumMod val="75000"/>
                  </a:schemeClr>
                </a:solidFill>
              </a:rPr>
              <a:t>setContentView</a:t>
            </a:r>
            <a:r>
              <a:rPr lang="fr-FR" dirty="0">
                <a:solidFill>
                  <a:schemeClr val="accent2">
                    <a:lumMod val="75000"/>
                  </a:schemeClr>
                </a:solidFill>
              </a:rPr>
              <a:t>(</a:t>
            </a:r>
            <a:r>
              <a:rPr lang="fr-FR" dirty="0" err="1">
                <a:solidFill>
                  <a:schemeClr val="accent2">
                    <a:lumMod val="75000"/>
                  </a:schemeClr>
                </a:solidFill>
              </a:rPr>
              <a:t>R.layout.main</a:t>
            </a:r>
            <a:r>
              <a:rPr lang="fr-FR" dirty="0">
                <a:solidFill>
                  <a:schemeClr val="accent2">
                    <a:lumMod val="75000"/>
                  </a:schemeClr>
                </a:solidFill>
              </a:rPr>
              <a:t>);</a:t>
            </a:r>
          </a:p>
          <a:p>
            <a:pPr marL="0" indent="0">
              <a:buNone/>
            </a:pPr>
            <a:r>
              <a:rPr lang="fr-FR" dirty="0">
                <a:solidFill>
                  <a:schemeClr val="accent2">
                    <a:lumMod val="75000"/>
                  </a:schemeClr>
                </a:solidFill>
              </a:rPr>
              <a:t>        </a:t>
            </a:r>
          </a:p>
          <a:p>
            <a:pPr marL="0" indent="0">
              <a:buNone/>
            </a:pPr>
            <a:r>
              <a:rPr lang="fr-FR" dirty="0">
                <a:solidFill>
                  <a:schemeClr val="accent2">
                    <a:lumMod val="75000"/>
                  </a:schemeClr>
                </a:solidFill>
              </a:rPr>
              <a:t>        // Toast de bienvenue</a:t>
            </a:r>
          </a:p>
          <a:p>
            <a:pPr marL="0" indent="0">
              <a:buNone/>
            </a:pPr>
            <a:r>
              <a:rPr lang="fr-FR" dirty="0">
                <a:solidFill>
                  <a:schemeClr val="accent2">
                    <a:lumMod val="75000"/>
                  </a:schemeClr>
                </a:solidFill>
              </a:rPr>
              <a:t>        Toast </a:t>
            </a:r>
            <a:r>
              <a:rPr lang="fr-FR" dirty="0" err="1">
                <a:solidFill>
                  <a:schemeClr val="accent2">
                    <a:lumMod val="75000"/>
                  </a:schemeClr>
                </a:solidFill>
              </a:rPr>
              <a:t>toast</a:t>
            </a:r>
            <a:r>
              <a:rPr lang="fr-FR" dirty="0">
                <a:solidFill>
                  <a:schemeClr val="accent2">
                    <a:lumMod val="75000"/>
                  </a:schemeClr>
                </a:solidFill>
              </a:rPr>
              <a:t> = Toast.makeText(</a:t>
            </a:r>
            <a:r>
              <a:rPr lang="fr-FR" dirty="0" err="1">
                <a:solidFill>
                  <a:schemeClr val="accent2">
                    <a:lumMod val="75000"/>
                  </a:schemeClr>
                </a:solidFill>
              </a:rPr>
              <a:t>NotificationActivity.this</a:t>
            </a:r>
            <a:r>
              <a:rPr lang="fr-FR" dirty="0">
                <a:solidFill>
                  <a:schemeClr val="accent2">
                    <a:lumMod val="75000"/>
                  </a:schemeClr>
                </a:solidFill>
              </a:rPr>
              <a:t>, "Essai de Toast et </a:t>
            </a:r>
            <a:r>
              <a:rPr lang="fr-FR" dirty="0" err="1">
                <a:solidFill>
                  <a:schemeClr val="accent2">
                    <a:lumMod val="75000"/>
                  </a:schemeClr>
                </a:solidFill>
              </a:rPr>
              <a:t>AlertDialog</a:t>
            </a:r>
            <a:r>
              <a:rPr lang="fr-FR" dirty="0">
                <a:solidFill>
                  <a:schemeClr val="accent2">
                    <a:lumMod val="75000"/>
                  </a:schemeClr>
                </a:solidFill>
              </a:rPr>
              <a:t>", Toast.LENGTH_LONG);</a:t>
            </a:r>
          </a:p>
          <a:p>
            <a:pPr marL="0" indent="0">
              <a:buNone/>
            </a:pPr>
            <a:r>
              <a:rPr lang="fr-FR" dirty="0">
                <a:solidFill>
                  <a:schemeClr val="accent2">
                    <a:lumMod val="75000"/>
                  </a:schemeClr>
                </a:solidFill>
              </a:rPr>
              <a:t>        toast.show();</a:t>
            </a:r>
          </a:p>
          <a:p>
            <a:pPr marL="0" indent="0">
              <a:buNone/>
            </a:pPr>
            <a:r>
              <a:rPr lang="fr-FR" dirty="0">
                <a:solidFill>
                  <a:schemeClr val="accent2">
                    <a:lumMod val="75000"/>
                  </a:schemeClr>
                </a:solidFill>
              </a:rPr>
              <a:t>        // Création d'un message d'alerte</a:t>
            </a:r>
          </a:p>
          <a:p>
            <a:pPr marL="0" indent="0">
              <a:buNone/>
            </a:pPr>
            <a:r>
              <a:rPr lang="fr-FR" dirty="0">
                <a:solidFill>
                  <a:schemeClr val="accent2">
                    <a:lumMod val="75000"/>
                  </a:schemeClr>
                </a:solidFill>
              </a:rPr>
              <a:t>        </a:t>
            </a:r>
            <a:r>
              <a:rPr lang="fr-FR" dirty="0" err="1">
                <a:solidFill>
                  <a:schemeClr val="accent2">
                    <a:lumMod val="75000"/>
                  </a:schemeClr>
                </a:solidFill>
              </a:rPr>
              <a:t>AlertDialog.Builder</a:t>
            </a:r>
            <a:r>
              <a:rPr lang="fr-FR" dirty="0">
                <a:solidFill>
                  <a:schemeClr val="accent2">
                    <a:lumMod val="75000"/>
                  </a:schemeClr>
                </a:solidFill>
              </a:rPr>
              <a:t> </a:t>
            </a:r>
            <a:r>
              <a:rPr lang="fr-FR" dirty="0" err="1">
                <a:solidFill>
                  <a:schemeClr val="accent2">
                    <a:lumMod val="75000"/>
                  </a:schemeClr>
                </a:solidFill>
              </a:rPr>
              <a:t>mesAlert</a:t>
            </a:r>
            <a:r>
              <a:rPr lang="fr-FR" dirty="0">
                <a:solidFill>
                  <a:schemeClr val="accent2">
                    <a:lumMod val="75000"/>
                  </a:schemeClr>
                </a:solidFill>
              </a:rPr>
              <a:t> = new </a:t>
            </a:r>
            <a:r>
              <a:rPr lang="fr-FR" dirty="0" err="1">
                <a:solidFill>
                  <a:schemeClr val="accent2">
                    <a:lumMod val="75000"/>
                  </a:schemeClr>
                </a:solidFill>
              </a:rPr>
              <a:t>AlertDialog.Builder</a:t>
            </a:r>
            <a:r>
              <a:rPr lang="fr-FR" dirty="0">
                <a:solidFill>
                  <a:schemeClr val="accent2">
                    <a:lumMod val="75000"/>
                  </a:schemeClr>
                </a:solidFill>
              </a:rPr>
              <a:t>(</a:t>
            </a:r>
            <a:r>
              <a:rPr lang="fr-FR" dirty="0" err="1">
                <a:solidFill>
                  <a:schemeClr val="accent2">
                    <a:lumMod val="75000"/>
                  </a:schemeClr>
                </a:solidFill>
              </a:rPr>
              <a:t>this</a:t>
            </a:r>
            <a:r>
              <a:rPr lang="fr-FR" dirty="0">
                <a:solidFill>
                  <a:schemeClr val="accent2">
                    <a:lumMod val="75000"/>
                  </a:schemeClr>
                </a:solidFill>
              </a:rPr>
              <a:t>);</a:t>
            </a:r>
          </a:p>
          <a:p>
            <a:pPr marL="0" indent="0">
              <a:buNone/>
            </a:pPr>
            <a:r>
              <a:rPr lang="fr-FR" dirty="0">
                <a:solidFill>
                  <a:schemeClr val="accent2">
                    <a:lumMod val="75000"/>
                  </a:schemeClr>
                </a:solidFill>
              </a:rPr>
              <a:t>        </a:t>
            </a:r>
          </a:p>
          <a:p>
            <a:pPr marL="0" indent="0">
              <a:buNone/>
            </a:pPr>
            <a:r>
              <a:rPr lang="fr-FR" dirty="0">
                <a:solidFill>
                  <a:schemeClr val="accent2">
                    <a:lumMod val="75000"/>
                  </a:schemeClr>
                </a:solidFill>
              </a:rPr>
              <a:t>        </a:t>
            </a:r>
            <a:r>
              <a:rPr lang="fr-FR" dirty="0" err="1">
                <a:solidFill>
                  <a:schemeClr val="accent2">
                    <a:lumMod val="75000"/>
                  </a:schemeClr>
                </a:solidFill>
              </a:rPr>
              <a:t>mesAlert.setTitle</a:t>
            </a:r>
            <a:r>
              <a:rPr lang="fr-FR" dirty="0">
                <a:solidFill>
                  <a:schemeClr val="accent2">
                    <a:lumMod val="75000"/>
                  </a:schemeClr>
                </a:solidFill>
              </a:rPr>
              <a:t>("Mon premier </a:t>
            </a:r>
            <a:r>
              <a:rPr lang="fr-FR" dirty="0" err="1">
                <a:solidFill>
                  <a:schemeClr val="accent2">
                    <a:lumMod val="75000"/>
                  </a:schemeClr>
                </a:solidFill>
              </a:rPr>
              <a:t>AlertDialog</a:t>
            </a:r>
            <a:r>
              <a:rPr lang="fr-FR" dirty="0">
                <a:solidFill>
                  <a:schemeClr val="accent2">
                    <a:lumMod val="75000"/>
                  </a:schemeClr>
                </a:solidFill>
              </a:rPr>
              <a:t>");</a:t>
            </a:r>
          </a:p>
          <a:p>
            <a:pPr marL="0" indent="0">
              <a:buNone/>
            </a:pPr>
            <a:r>
              <a:rPr lang="fr-FR" dirty="0">
                <a:solidFill>
                  <a:schemeClr val="accent2">
                    <a:lumMod val="75000"/>
                  </a:schemeClr>
                </a:solidFill>
              </a:rPr>
              <a:t>        </a:t>
            </a:r>
            <a:r>
              <a:rPr lang="fr-FR" dirty="0" err="1">
                <a:solidFill>
                  <a:schemeClr val="accent2">
                    <a:lumMod val="75000"/>
                  </a:schemeClr>
                </a:solidFill>
              </a:rPr>
              <a:t>mesAlert.setMessage</a:t>
            </a:r>
            <a:r>
              <a:rPr lang="fr-FR" dirty="0">
                <a:solidFill>
                  <a:schemeClr val="accent2">
                    <a:lumMod val="75000"/>
                  </a:schemeClr>
                </a:solidFill>
              </a:rPr>
              <a:t>("ATTENTION !\n Ceci n'est pas un essai, il y a une alerte !\n Mais je ne sais pas laquelle !!!");</a:t>
            </a:r>
          </a:p>
          <a:p>
            <a:pPr marL="0" indent="0">
              <a:buNone/>
            </a:pPr>
            <a:r>
              <a:rPr lang="fr-FR" dirty="0">
                <a:solidFill>
                  <a:schemeClr val="accent2">
                    <a:lumMod val="75000"/>
                  </a:schemeClr>
                </a:solidFill>
              </a:rPr>
              <a:t>        // Déclaration des boutons à utiliser</a:t>
            </a:r>
          </a:p>
          <a:p>
            <a:pPr marL="0" indent="0">
              <a:buNone/>
            </a:pPr>
            <a:r>
              <a:rPr lang="fr-FR" dirty="0">
                <a:solidFill>
                  <a:schemeClr val="accent2">
                    <a:lumMod val="75000"/>
                  </a:schemeClr>
                </a:solidFill>
              </a:rPr>
              <a:t>        </a:t>
            </a:r>
            <a:r>
              <a:rPr lang="fr-FR" dirty="0" err="1">
                <a:solidFill>
                  <a:schemeClr val="accent2">
                    <a:lumMod val="75000"/>
                  </a:schemeClr>
                </a:solidFill>
              </a:rPr>
              <a:t>mesAlert.setNeutralButton</a:t>
            </a:r>
            <a:r>
              <a:rPr lang="fr-FR" dirty="0">
                <a:solidFill>
                  <a:schemeClr val="accent2">
                    <a:lumMod val="75000"/>
                  </a:schemeClr>
                </a:solidFill>
              </a:rPr>
              <a:t>("Fermeture", new </a:t>
            </a:r>
            <a:r>
              <a:rPr lang="fr-FR" dirty="0" err="1">
                <a:solidFill>
                  <a:schemeClr val="accent2">
                    <a:lumMod val="75000"/>
                  </a:schemeClr>
                </a:solidFill>
              </a:rPr>
              <a:t>DialogInterface.OnClickListener</a:t>
            </a:r>
            <a:r>
              <a:rPr lang="fr-FR" dirty="0">
                <a:solidFill>
                  <a:schemeClr val="accent2">
                    <a:lumMod val="75000"/>
                  </a:schemeClr>
                </a:solidFill>
              </a:rPr>
              <a:t>() {</a:t>
            </a:r>
          </a:p>
          <a:p>
            <a:pPr marL="0" indent="0">
              <a:buNone/>
            </a:pPr>
            <a:r>
              <a:rPr lang="fr-FR" dirty="0">
                <a:solidFill>
                  <a:schemeClr val="accent2">
                    <a:lumMod val="75000"/>
                  </a:schemeClr>
                </a:solidFill>
              </a:rPr>
              <a:t>        public void </a:t>
            </a:r>
            <a:r>
              <a:rPr lang="fr-FR" dirty="0" err="1">
                <a:solidFill>
                  <a:schemeClr val="accent2">
                    <a:lumMod val="75000"/>
                  </a:schemeClr>
                </a:solidFill>
              </a:rPr>
              <a:t>onClick</a:t>
            </a:r>
            <a:r>
              <a:rPr lang="fr-FR" dirty="0">
                <a:solidFill>
                  <a:schemeClr val="accent2">
                    <a:lumMod val="75000"/>
                  </a:schemeClr>
                </a:solidFill>
              </a:rPr>
              <a:t>(</a:t>
            </a:r>
            <a:r>
              <a:rPr lang="fr-FR" dirty="0" err="1">
                <a:solidFill>
                  <a:schemeClr val="accent2">
                    <a:lumMod val="75000"/>
                  </a:schemeClr>
                </a:solidFill>
              </a:rPr>
              <a:t>DialogInterface</a:t>
            </a:r>
            <a:r>
              <a:rPr lang="fr-FR" dirty="0">
                <a:solidFill>
                  <a:schemeClr val="accent2">
                    <a:lumMod val="75000"/>
                  </a:schemeClr>
                </a:solidFill>
              </a:rPr>
              <a:t> </a:t>
            </a:r>
            <a:r>
              <a:rPr lang="fr-FR" dirty="0" err="1">
                <a:solidFill>
                  <a:schemeClr val="accent2">
                    <a:lumMod val="75000"/>
                  </a:schemeClr>
                </a:solidFill>
              </a:rPr>
              <a:t>dlg</a:t>
            </a:r>
            <a:r>
              <a:rPr lang="fr-FR" dirty="0">
                <a:solidFill>
                  <a:schemeClr val="accent2">
                    <a:lumMod val="75000"/>
                  </a:schemeClr>
                </a:solidFill>
              </a:rPr>
              <a:t>, int </a:t>
            </a:r>
            <a:r>
              <a:rPr lang="fr-FR" dirty="0" err="1">
                <a:solidFill>
                  <a:schemeClr val="accent2">
                    <a:lumMod val="75000"/>
                  </a:schemeClr>
                </a:solidFill>
              </a:rPr>
              <a:t>sumthin</a:t>
            </a:r>
            <a:r>
              <a:rPr lang="fr-FR" dirty="0">
                <a:solidFill>
                  <a:schemeClr val="accent2">
                    <a:lumMod val="75000"/>
                  </a:schemeClr>
                </a:solidFill>
              </a:rPr>
              <a:t>) {</a:t>
            </a:r>
          </a:p>
          <a:p>
            <a:pPr marL="0" indent="0">
              <a:buNone/>
            </a:pPr>
            <a:r>
              <a:rPr lang="fr-FR" dirty="0">
                <a:solidFill>
                  <a:schemeClr val="accent2">
                    <a:lumMod val="75000"/>
                  </a:schemeClr>
                </a:solidFill>
              </a:rPr>
              <a:t>        	Toast.makeText(</a:t>
            </a:r>
            <a:r>
              <a:rPr lang="fr-FR" dirty="0" err="1">
                <a:solidFill>
                  <a:schemeClr val="accent2">
                    <a:lumMod val="75000"/>
                  </a:schemeClr>
                </a:solidFill>
              </a:rPr>
              <a:t>NotificationActivity.this</a:t>
            </a:r>
            <a:r>
              <a:rPr lang="fr-FR" dirty="0">
                <a:solidFill>
                  <a:schemeClr val="accent2">
                    <a:lumMod val="75000"/>
                  </a:schemeClr>
                </a:solidFill>
              </a:rPr>
              <a:t>, "Bouton Fermer pressé", Toast.LENGTH_LONG).show();</a:t>
            </a:r>
          </a:p>
          <a:p>
            <a:pPr marL="0" indent="0">
              <a:buNone/>
            </a:pPr>
            <a:r>
              <a:rPr lang="fr-FR" dirty="0">
                <a:solidFill>
                  <a:schemeClr val="accent2">
                    <a:lumMod val="75000"/>
                  </a:schemeClr>
                </a:solidFill>
              </a:rPr>
              <a:t>        }});</a:t>
            </a:r>
          </a:p>
          <a:p>
            <a:pPr marL="0" indent="0">
              <a:buNone/>
            </a:pPr>
            <a:r>
              <a:rPr lang="fr-FR" dirty="0">
                <a:solidFill>
                  <a:schemeClr val="accent2">
                    <a:lumMod val="75000"/>
                  </a:schemeClr>
                </a:solidFill>
              </a:rPr>
              <a:t>        </a:t>
            </a:r>
            <a:r>
              <a:rPr lang="fr-FR" dirty="0" err="1">
                <a:solidFill>
                  <a:schemeClr val="accent2">
                    <a:lumMod val="75000"/>
                  </a:schemeClr>
                </a:solidFill>
              </a:rPr>
              <a:t>mesAlert.setPositiveButton</a:t>
            </a:r>
            <a:r>
              <a:rPr lang="fr-FR" dirty="0">
                <a:solidFill>
                  <a:schemeClr val="accent2">
                    <a:lumMod val="75000"/>
                  </a:schemeClr>
                </a:solidFill>
              </a:rPr>
              <a:t>("Valider", new </a:t>
            </a:r>
            <a:r>
              <a:rPr lang="fr-FR" dirty="0" err="1">
                <a:solidFill>
                  <a:schemeClr val="accent2">
                    <a:lumMod val="75000"/>
                  </a:schemeClr>
                </a:solidFill>
              </a:rPr>
              <a:t>DialogInterface.OnClickListener</a:t>
            </a:r>
            <a:r>
              <a:rPr lang="fr-FR" dirty="0">
                <a:solidFill>
                  <a:schemeClr val="accent2">
                    <a:lumMod val="75000"/>
                  </a:schemeClr>
                </a:solidFill>
              </a:rPr>
              <a:t>() {</a:t>
            </a:r>
          </a:p>
          <a:p>
            <a:pPr marL="0" indent="0">
              <a:buNone/>
            </a:pPr>
            <a:r>
              <a:rPr lang="fr-FR" dirty="0">
                <a:solidFill>
                  <a:schemeClr val="accent2">
                    <a:lumMod val="75000"/>
                  </a:schemeClr>
                </a:solidFill>
              </a:rPr>
              <a:t>        public void </a:t>
            </a:r>
            <a:r>
              <a:rPr lang="fr-FR" dirty="0" err="1">
                <a:solidFill>
                  <a:schemeClr val="accent2">
                    <a:lumMod val="75000"/>
                  </a:schemeClr>
                </a:solidFill>
              </a:rPr>
              <a:t>onClick</a:t>
            </a:r>
            <a:r>
              <a:rPr lang="fr-FR" dirty="0">
                <a:solidFill>
                  <a:schemeClr val="accent2">
                    <a:lumMod val="75000"/>
                  </a:schemeClr>
                </a:solidFill>
              </a:rPr>
              <a:t>(</a:t>
            </a:r>
            <a:r>
              <a:rPr lang="fr-FR" dirty="0" err="1">
                <a:solidFill>
                  <a:schemeClr val="accent2">
                    <a:lumMod val="75000"/>
                  </a:schemeClr>
                </a:solidFill>
              </a:rPr>
              <a:t>DialogInterface</a:t>
            </a:r>
            <a:r>
              <a:rPr lang="fr-FR" dirty="0">
                <a:solidFill>
                  <a:schemeClr val="accent2">
                    <a:lumMod val="75000"/>
                  </a:schemeClr>
                </a:solidFill>
              </a:rPr>
              <a:t> </a:t>
            </a:r>
            <a:r>
              <a:rPr lang="fr-FR" dirty="0" err="1">
                <a:solidFill>
                  <a:schemeClr val="accent2">
                    <a:lumMod val="75000"/>
                  </a:schemeClr>
                </a:solidFill>
              </a:rPr>
              <a:t>dlg</a:t>
            </a:r>
            <a:r>
              <a:rPr lang="fr-FR" dirty="0">
                <a:solidFill>
                  <a:schemeClr val="accent2">
                    <a:lumMod val="75000"/>
                  </a:schemeClr>
                </a:solidFill>
              </a:rPr>
              <a:t>, int </a:t>
            </a:r>
            <a:r>
              <a:rPr lang="fr-FR" dirty="0" err="1">
                <a:solidFill>
                  <a:schemeClr val="accent2">
                    <a:lumMod val="75000"/>
                  </a:schemeClr>
                </a:solidFill>
              </a:rPr>
              <a:t>sumthin</a:t>
            </a:r>
            <a:r>
              <a:rPr lang="fr-FR" dirty="0">
                <a:solidFill>
                  <a:schemeClr val="accent2">
                    <a:lumMod val="75000"/>
                  </a:schemeClr>
                </a:solidFill>
              </a:rPr>
              <a:t>) {</a:t>
            </a:r>
          </a:p>
          <a:p>
            <a:pPr marL="0" indent="0">
              <a:buNone/>
            </a:pPr>
            <a:r>
              <a:rPr lang="fr-FR" dirty="0">
                <a:solidFill>
                  <a:schemeClr val="accent2">
                    <a:lumMod val="75000"/>
                  </a:schemeClr>
                </a:solidFill>
              </a:rPr>
              <a:t>        	Toast.makeText(</a:t>
            </a:r>
            <a:r>
              <a:rPr lang="fr-FR" dirty="0" err="1">
                <a:solidFill>
                  <a:schemeClr val="accent2">
                    <a:lumMod val="75000"/>
                  </a:schemeClr>
                </a:solidFill>
              </a:rPr>
              <a:t>NotificationActivity.this</a:t>
            </a:r>
            <a:r>
              <a:rPr lang="fr-FR" dirty="0">
                <a:solidFill>
                  <a:schemeClr val="accent2">
                    <a:lumMod val="75000"/>
                  </a:schemeClr>
                </a:solidFill>
              </a:rPr>
              <a:t>, "Bouton valider pressé", Toast.LENGTH_LONG).show();</a:t>
            </a:r>
          </a:p>
          <a:p>
            <a:pPr marL="0" indent="0">
              <a:buNone/>
            </a:pPr>
            <a:r>
              <a:rPr lang="fr-FR" dirty="0">
                <a:solidFill>
                  <a:schemeClr val="accent2">
                    <a:lumMod val="75000"/>
                  </a:schemeClr>
                </a:solidFill>
              </a:rPr>
              <a:t>        }});        </a:t>
            </a:r>
          </a:p>
          <a:p>
            <a:pPr marL="0" indent="0">
              <a:buNone/>
            </a:pPr>
            <a:r>
              <a:rPr lang="fr-FR" dirty="0">
                <a:solidFill>
                  <a:schemeClr val="accent2">
                    <a:lumMod val="75000"/>
                  </a:schemeClr>
                </a:solidFill>
              </a:rPr>
              <a:t>        </a:t>
            </a:r>
            <a:r>
              <a:rPr lang="fr-FR" dirty="0" err="1">
                <a:solidFill>
                  <a:schemeClr val="accent2">
                    <a:lumMod val="75000"/>
                  </a:schemeClr>
                </a:solidFill>
              </a:rPr>
              <a:t>mesAlert.setNegativeButton</a:t>
            </a:r>
            <a:r>
              <a:rPr lang="fr-FR" dirty="0">
                <a:solidFill>
                  <a:schemeClr val="accent2">
                    <a:lumMod val="75000"/>
                  </a:schemeClr>
                </a:solidFill>
              </a:rPr>
              <a:t>("Annuler", new </a:t>
            </a:r>
            <a:r>
              <a:rPr lang="fr-FR" dirty="0" err="1">
                <a:solidFill>
                  <a:schemeClr val="accent2">
                    <a:lumMod val="75000"/>
                  </a:schemeClr>
                </a:solidFill>
              </a:rPr>
              <a:t>DialogInterface.OnClickListener</a:t>
            </a:r>
            <a:r>
              <a:rPr lang="fr-FR" dirty="0">
                <a:solidFill>
                  <a:schemeClr val="accent2">
                    <a:lumMod val="75000"/>
                  </a:schemeClr>
                </a:solidFill>
              </a:rPr>
              <a:t>() {</a:t>
            </a:r>
          </a:p>
          <a:p>
            <a:pPr marL="0" indent="0">
              <a:buNone/>
            </a:pPr>
            <a:r>
              <a:rPr lang="fr-FR" dirty="0">
                <a:solidFill>
                  <a:schemeClr val="accent2">
                    <a:lumMod val="75000"/>
                  </a:schemeClr>
                </a:solidFill>
              </a:rPr>
              <a:t>        public void </a:t>
            </a:r>
            <a:r>
              <a:rPr lang="fr-FR" dirty="0" err="1">
                <a:solidFill>
                  <a:schemeClr val="accent2">
                    <a:lumMod val="75000"/>
                  </a:schemeClr>
                </a:solidFill>
              </a:rPr>
              <a:t>onClick</a:t>
            </a:r>
            <a:r>
              <a:rPr lang="fr-FR" dirty="0">
                <a:solidFill>
                  <a:schemeClr val="accent2">
                    <a:lumMod val="75000"/>
                  </a:schemeClr>
                </a:solidFill>
              </a:rPr>
              <a:t>(</a:t>
            </a:r>
            <a:r>
              <a:rPr lang="fr-FR" dirty="0" err="1">
                <a:solidFill>
                  <a:schemeClr val="accent2">
                    <a:lumMod val="75000"/>
                  </a:schemeClr>
                </a:solidFill>
              </a:rPr>
              <a:t>DialogInterface</a:t>
            </a:r>
            <a:r>
              <a:rPr lang="fr-FR" dirty="0">
                <a:solidFill>
                  <a:schemeClr val="accent2">
                    <a:lumMod val="75000"/>
                  </a:schemeClr>
                </a:solidFill>
              </a:rPr>
              <a:t> </a:t>
            </a:r>
            <a:r>
              <a:rPr lang="fr-FR" dirty="0" err="1">
                <a:solidFill>
                  <a:schemeClr val="accent2">
                    <a:lumMod val="75000"/>
                  </a:schemeClr>
                </a:solidFill>
              </a:rPr>
              <a:t>dlg</a:t>
            </a:r>
            <a:r>
              <a:rPr lang="fr-FR" dirty="0">
                <a:solidFill>
                  <a:schemeClr val="accent2">
                    <a:lumMod val="75000"/>
                  </a:schemeClr>
                </a:solidFill>
              </a:rPr>
              <a:t>, int </a:t>
            </a:r>
            <a:r>
              <a:rPr lang="fr-FR" dirty="0" err="1">
                <a:solidFill>
                  <a:schemeClr val="accent2">
                    <a:lumMod val="75000"/>
                  </a:schemeClr>
                </a:solidFill>
              </a:rPr>
              <a:t>sumthin</a:t>
            </a:r>
            <a:r>
              <a:rPr lang="fr-FR" dirty="0">
                <a:solidFill>
                  <a:schemeClr val="accent2">
                    <a:lumMod val="75000"/>
                  </a:schemeClr>
                </a:solidFill>
              </a:rPr>
              <a:t>) {</a:t>
            </a:r>
          </a:p>
          <a:p>
            <a:pPr marL="0" indent="0">
              <a:buNone/>
            </a:pPr>
            <a:r>
              <a:rPr lang="fr-FR" dirty="0">
                <a:solidFill>
                  <a:schemeClr val="accent2">
                    <a:lumMod val="75000"/>
                  </a:schemeClr>
                </a:solidFill>
              </a:rPr>
              <a:t>        	Toast.makeText(</a:t>
            </a:r>
            <a:r>
              <a:rPr lang="fr-FR" dirty="0" err="1">
                <a:solidFill>
                  <a:schemeClr val="accent2">
                    <a:lumMod val="75000"/>
                  </a:schemeClr>
                </a:solidFill>
              </a:rPr>
              <a:t>NotificationActivity.this</a:t>
            </a:r>
            <a:r>
              <a:rPr lang="fr-FR" dirty="0">
                <a:solidFill>
                  <a:schemeClr val="accent2">
                    <a:lumMod val="75000"/>
                  </a:schemeClr>
                </a:solidFill>
              </a:rPr>
              <a:t>, "Bouton annuler pressé", Toast.LENGTH_LONG).show();</a:t>
            </a:r>
          </a:p>
          <a:p>
            <a:pPr marL="0" indent="0">
              <a:buNone/>
            </a:pPr>
            <a:r>
              <a:rPr lang="fr-FR" dirty="0">
                <a:solidFill>
                  <a:schemeClr val="accent2">
                    <a:lumMod val="75000"/>
                  </a:schemeClr>
                </a:solidFill>
              </a:rPr>
              <a:t>        }});        </a:t>
            </a:r>
          </a:p>
          <a:p>
            <a:pPr marL="0" indent="0">
              <a:buNone/>
            </a:pPr>
            <a:r>
              <a:rPr lang="fr-FR" dirty="0">
                <a:solidFill>
                  <a:schemeClr val="accent2">
                    <a:lumMod val="75000"/>
                  </a:schemeClr>
                </a:solidFill>
              </a:rPr>
              <a:t>        // Affichage du message d'alerte</a:t>
            </a:r>
          </a:p>
          <a:p>
            <a:pPr marL="0" indent="0">
              <a:buNone/>
            </a:pPr>
            <a:r>
              <a:rPr lang="fr-FR" dirty="0">
                <a:solidFill>
                  <a:schemeClr val="accent2">
                    <a:lumMod val="75000"/>
                  </a:schemeClr>
                </a:solidFill>
              </a:rPr>
              <a:t>        </a:t>
            </a:r>
            <a:r>
              <a:rPr lang="fr-FR" dirty="0" err="1">
                <a:solidFill>
                  <a:schemeClr val="accent2">
                    <a:lumMod val="75000"/>
                  </a:schemeClr>
                </a:solidFill>
              </a:rPr>
              <a:t>mesAlert.show</a:t>
            </a:r>
            <a:r>
              <a:rPr lang="fr-FR" dirty="0">
                <a:solidFill>
                  <a:schemeClr val="accent2">
                    <a:lumMod val="75000"/>
                  </a:schemeClr>
                </a:solidFill>
              </a:rPr>
              <a:t>();</a:t>
            </a:r>
          </a:p>
          <a:p>
            <a:pPr marL="0" indent="0">
              <a:buNone/>
            </a:pPr>
            <a:r>
              <a:rPr lang="fr-FR" dirty="0">
                <a:solidFill>
                  <a:schemeClr val="accent2">
                    <a:lumMod val="75000"/>
                  </a:schemeClr>
                </a:solidFill>
              </a:rPr>
              <a:t>    }</a:t>
            </a:r>
          </a:p>
          <a:p>
            <a:pPr marL="0" indent="0">
              <a:buNone/>
            </a:pPr>
            <a:r>
              <a:rPr lang="fr-FR" dirty="0">
                <a:solidFill>
                  <a:schemeClr val="accent2">
                    <a:lumMod val="75000"/>
                  </a:schemeClr>
                </a:solidFill>
              </a:rPr>
              <a: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155</a:t>
            </a:fld>
            <a:endParaRPr lang="fr-FR"/>
          </a:p>
        </p:txBody>
      </p:sp>
    </p:spTree>
    <p:extLst>
      <p:ext uri="{BB962C8B-B14F-4D97-AF65-F5344CB8AC3E}">
        <p14:creationId xmlns:p14="http://schemas.microsoft.com/office/powerpoint/2010/main" val="42310013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Notifications</a:t>
            </a:r>
            <a:endParaRPr lang="fr-FR" dirty="0"/>
          </a:p>
        </p:txBody>
      </p:sp>
      <p:sp>
        <p:nvSpPr>
          <p:cNvPr id="3" name="Espace réservé du contenu 2"/>
          <p:cNvSpPr>
            <a:spLocks noGrp="1"/>
          </p:cNvSpPr>
          <p:nvPr>
            <p:ph sz="quarter" idx="1"/>
          </p:nvPr>
        </p:nvSpPr>
        <p:spPr/>
        <p:txBody>
          <a:bodyPr>
            <a:normAutofit fontScale="70000" lnSpcReduction="20000"/>
          </a:bodyPr>
          <a:lstStyle/>
          <a:p>
            <a:r>
              <a:rPr lang="fr-FR" dirty="0"/>
              <a:t>Les notifications permettent d'alerter l'utilisateur que quelque chose qui pourrait l'intéresser vient de ce produire. Par exemple qu'un mail vient d'arriver.</a:t>
            </a:r>
          </a:p>
          <a:p>
            <a:r>
              <a:rPr lang="fr-FR" dirty="0"/>
              <a:t>Sur Android, les notifications peuvent se produire de différentes manières (et éventuellement ensemble):</a:t>
            </a:r>
          </a:p>
          <a:p>
            <a:endParaRPr lang="fr-FR" dirty="0"/>
          </a:p>
          <a:p>
            <a:pPr lvl="1"/>
            <a:r>
              <a:rPr lang="fr-FR" dirty="0"/>
              <a:t>Notification par texte: Affichage d'une icone dans la barre de notification ou affichage d'un message précisant ce qui vient de se produire</a:t>
            </a:r>
          </a:p>
          <a:p>
            <a:pPr lvl="1"/>
            <a:r>
              <a:rPr lang="fr-FR" dirty="0"/>
              <a:t>Notification Vibration de l'appareil</a:t>
            </a:r>
          </a:p>
          <a:p>
            <a:pPr lvl="1"/>
            <a:r>
              <a:rPr lang="fr-FR" dirty="0"/>
              <a:t>Notification par allumage de la </a:t>
            </a:r>
            <a:r>
              <a:rPr lang="fr-FR" dirty="0" err="1"/>
              <a:t>led</a:t>
            </a:r>
            <a:r>
              <a:rPr lang="fr-FR" dirty="0"/>
              <a:t> </a:t>
            </a:r>
            <a:r>
              <a:rPr lang="fr-FR" dirty="0" err="1"/>
              <a:t>tricolor</a:t>
            </a:r>
            <a:r>
              <a:rPr lang="fr-FR" dirty="0"/>
              <a:t> avec une couleur pouvant indiquer un éventuel degré d'urgence ou de gravité</a:t>
            </a:r>
          </a:p>
          <a:p>
            <a:pPr lvl="1"/>
            <a:r>
              <a:rPr lang="fr-FR" dirty="0"/>
              <a:t>Notification par un son</a:t>
            </a:r>
          </a:p>
          <a:p>
            <a:pPr lvl="1"/>
            <a:endParaRPr lang="fr-FR" dirty="0"/>
          </a:p>
          <a:p>
            <a:r>
              <a:rPr lang="fr-FR" dirty="0"/>
              <a:t>Les notifications seront essentiellement utilisées par </a:t>
            </a:r>
            <a:r>
              <a:rPr lang="fr-FR" dirty="0">
                <a:hlinkClick r:id="rId2" action="ppaction://hlinkfile"/>
              </a:rPr>
              <a:t>les services</a:t>
            </a:r>
            <a:r>
              <a:rPr lang="fr-FR" dirty="0"/>
              <a:t>, les </a:t>
            </a:r>
            <a:r>
              <a:rPr lang="fr-FR" dirty="0" err="1">
                <a:hlinkClick r:id="rId3" action="ppaction://hlinkfile"/>
              </a:rPr>
              <a:t>broadcast</a:t>
            </a:r>
            <a:r>
              <a:rPr lang="fr-FR" dirty="0">
                <a:hlinkClick r:id="rId3" action="ppaction://hlinkfile"/>
              </a:rPr>
              <a:t> </a:t>
            </a:r>
            <a:r>
              <a:rPr lang="fr-FR" dirty="0" err="1">
                <a:hlinkClick r:id="rId3" action="ppaction://hlinkfile"/>
              </a:rPr>
              <a:t>receveir</a:t>
            </a:r>
            <a:r>
              <a:rPr lang="fr-FR" dirty="0"/>
              <a:t>, bref tous programmes n'ayant pas d'interface avec l'utilisateur.</a:t>
            </a:r>
          </a:p>
          <a:p>
            <a:r>
              <a:rPr lang="fr-FR" dirty="0"/>
              <a:t>L'envoi d'une notification passera pas le </a:t>
            </a:r>
            <a:r>
              <a:rPr lang="fr-FR" dirty="0">
                <a:hlinkClick r:id="rId4" action="ppaction://hlinkfile"/>
              </a:rPr>
              <a:t>notification manager</a:t>
            </a:r>
            <a:r>
              <a:rPr lang="fr-FR" dirty="0"/>
              <a:t>.</a:t>
            </a:r>
          </a:p>
          <a:p>
            <a:r>
              <a:rPr lang="fr-FR" dirty="0"/>
              <a:t>Depuis l'</a:t>
            </a:r>
            <a:r>
              <a:rPr lang="fr-FR" dirty="0">
                <a:hlinkClick r:id="rId5" action="ppaction://hlinkfile"/>
              </a:rPr>
              <a:t>API 11</a:t>
            </a:r>
            <a:r>
              <a:rPr lang="fr-FR" dirty="0"/>
              <a:t>, l'utilisation du </a:t>
            </a:r>
            <a:r>
              <a:rPr lang="fr-FR" dirty="0" err="1">
                <a:hlinkClick r:id="rId6" action="ppaction://hlinkfile"/>
              </a:rPr>
              <a:t>notification.builder</a:t>
            </a:r>
            <a:r>
              <a:rPr lang="fr-FR" dirty="0"/>
              <a:t> est préconisée. Certaines méthodes, indiquées précédemment, qui été utilisées pour construire une notification sont d'ailleurs dépréciées depuis.</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156</a:t>
            </a:fld>
            <a:endParaRPr lang="fr-FR"/>
          </a:p>
        </p:txBody>
      </p:sp>
    </p:spTree>
    <p:extLst>
      <p:ext uri="{BB962C8B-B14F-4D97-AF65-F5344CB8AC3E}">
        <p14:creationId xmlns:p14="http://schemas.microsoft.com/office/powerpoint/2010/main" val="33510159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Notification par texte</a:t>
            </a:r>
          </a:p>
        </p:txBody>
      </p:sp>
      <p:sp>
        <p:nvSpPr>
          <p:cNvPr id="3" name="Espace réservé du contenu 2"/>
          <p:cNvSpPr>
            <a:spLocks noGrp="1"/>
          </p:cNvSpPr>
          <p:nvPr>
            <p:ph sz="quarter" idx="1"/>
          </p:nvPr>
        </p:nvSpPr>
        <p:spPr/>
        <p:txBody>
          <a:bodyPr>
            <a:normAutofit fontScale="77500" lnSpcReduction="20000"/>
          </a:bodyPr>
          <a:lstStyle/>
          <a:p>
            <a:r>
              <a:rPr lang="fr-FR" dirty="0"/>
              <a:t>Les notifications sont composées à la base d'un texte et d'un icone.</a:t>
            </a:r>
          </a:p>
          <a:p>
            <a:pPr marL="365760" lvl="1" indent="0">
              <a:buNone/>
            </a:pPr>
            <a:r>
              <a:rPr lang="fr-FR" dirty="0">
                <a:solidFill>
                  <a:schemeClr val="accent2">
                    <a:lumMod val="75000"/>
                  </a:schemeClr>
                </a:solidFill>
              </a:rPr>
              <a:t>int </a:t>
            </a:r>
            <a:r>
              <a:rPr lang="fr-FR" dirty="0" err="1">
                <a:solidFill>
                  <a:schemeClr val="accent2">
                    <a:lumMod val="75000"/>
                  </a:schemeClr>
                </a:solidFill>
              </a:rPr>
              <a:t>icon</a:t>
            </a:r>
            <a:r>
              <a:rPr lang="fr-FR" dirty="0">
                <a:solidFill>
                  <a:schemeClr val="accent2">
                    <a:lumMod val="75000"/>
                  </a:schemeClr>
                </a:solidFill>
              </a:rPr>
              <a:t> = </a:t>
            </a:r>
            <a:r>
              <a:rPr lang="fr-FR" dirty="0" err="1">
                <a:solidFill>
                  <a:schemeClr val="accent2">
                    <a:lumMod val="75000"/>
                  </a:schemeClr>
                </a:solidFill>
              </a:rPr>
              <a:t>R.drawable.icon</a:t>
            </a:r>
            <a:r>
              <a:rPr lang="fr-FR" dirty="0">
                <a:solidFill>
                  <a:schemeClr val="accent2">
                    <a:lumMod val="75000"/>
                  </a:schemeClr>
                </a:solidFill>
              </a:rPr>
              <a:t>;</a:t>
            </a:r>
          </a:p>
          <a:p>
            <a:pPr marL="365760" lvl="1" indent="0">
              <a:buNone/>
            </a:pPr>
            <a:r>
              <a:rPr lang="fr-FR" dirty="0">
                <a:solidFill>
                  <a:schemeClr val="accent2">
                    <a:lumMod val="75000"/>
                  </a:schemeClr>
                </a:solidFill>
              </a:rPr>
              <a:t>String </a:t>
            </a:r>
            <a:r>
              <a:rPr lang="fr-FR" dirty="0" err="1">
                <a:solidFill>
                  <a:schemeClr val="accent2">
                    <a:lumMod val="75000"/>
                  </a:schemeClr>
                </a:solidFill>
              </a:rPr>
              <a:t>tickerText</a:t>
            </a:r>
            <a:r>
              <a:rPr lang="fr-FR" dirty="0">
                <a:solidFill>
                  <a:schemeClr val="accent2">
                    <a:lumMod val="75000"/>
                  </a:schemeClr>
                </a:solidFill>
              </a:rPr>
              <a:t> = "Ma Notification...";</a:t>
            </a:r>
            <a:br>
              <a:rPr lang="fr-FR" dirty="0"/>
            </a:br>
            <a:endParaRPr lang="fr-FR" dirty="0"/>
          </a:p>
          <a:p>
            <a:r>
              <a:rPr lang="fr-FR" dirty="0"/>
              <a:t>Cependant, d'autres informations seront nécessaire:</a:t>
            </a:r>
          </a:p>
          <a:p>
            <a:r>
              <a:rPr lang="fr-FR" dirty="0"/>
              <a:t>Les notifications sont envoyées au système à un manager de notifications. Celui-ci va effectuer un tri lorsque l'utilisateur va demander l'affichage de l'ensemble des notifications. Il se base pour cela sur un champ "</a:t>
            </a:r>
            <a:r>
              <a:rPr lang="fr-FR" dirty="0" err="1"/>
              <a:t>when</a:t>
            </a:r>
            <a:r>
              <a:rPr lang="fr-FR" dirty="0"/>
              <a:t>" ou "quand" de type time en milliseconde. Il faudra donc passer cette information:</a:t>
            </a:r>
          </a:p>
          <a:p>
            <a:pPr marL="365760" lvl="1" indent="0">
              <a:buNone/>
            </a:pPr>
            <a:r>
              <a:rPr lang="fr-FR" dirty="0">
                <a:solidFill>
                  <a:schemeClr val="accent2">
                    <a:lumMod val="75000"/>
                  </a:schemeClr>
                </a:solidFill>
              </a:rPr>
              <a:t>long </a:t>
            </a:r>
            <a:r>
              <a:rPr lang="fr-FR" dirty="0" err="1">
                <a:solidFill>
                  <a:schemeClr val="accent2">
                    <a:lumMod val="75000"/>
                  </a:schemeClr>
                </a:solidFill>
              </a:rPr>
              <a:t>timeMilli</a:t>
            </a:r>
            <a:r>
              <a:rPr lang="fr-FR" dirty="0">
                <a:solidFill>
                  <a:schemeClr val="accent2">
                    <a:lumMod val="75000"/>
                  </a:schemeClr>
                </a:solidFill>
              </a:rPr>
              <a:t> = </a:t>
            </a:r>
            <a:r>
              <a:rPr lang="fr-FR" dirty="0" err="1">
                <a:solidFill>
                  <a:schemeClr val="accent2">
                    <a:lumMod val="75000"/>
                  </a:schemeClr>
                </a:solidFill>
              </a:rPr>
              <a:t>System.currentTimeMillis</a:t>
            </a:r>
            <a:r>
              <a:rPr lang="fr-FR" dirty="0">
                <a:solidFill>
                  <a:schemeClr val="accent2">
                    <a:lumMod val="75000"/>
                  </a:schemeClr>
                </a:solidFill>
              </a:rPr>
              <a:t>();</a:t>
            </a:r>
          </a:p>
          <a:p>
            <a:r>
              <a:rPr lang="fr-FR" dirty="0"/>
              <a:t>Il ne reste plus qu'à construire une instance de Notification de la manière suivante:</a:t>
            </a:r>
          </a:p>
          <a:p>
            <a:pPr marL="365760" lvl="1" indent="0">
              <a:buNone/>
            </a:pPr>
            <a:r>
              <a:rPr lang="fr-FR" dirty="0">
                <a:solidFill>
                  <a:schemeClr val="accent2">
                    <a:lumMod val="75000"/>
                  </a:schemeClr>
                </a:solidFill>
              </a:rPr>
              <a:t>Notification </a:t>
            </a:r>
            <a:r>
              <a:rPr lang="fr-FR" dirty="0" err="1">
                <a:solidFill>
                  <a:schemeClr val="accent2">
                    <a:lumMod val="75000"/>
                  </a:schemeClr>
                </a:solidFill>
              </a:rPr>
              <a:t>notification</a:t>
            </a:r>
            <a:r>
              <a:rPr lang="fr-FR" dirty="0">
                <a:solidFill>
                  <a:schemeClr val="accent2">
                    <a:lumMod val="75000"/>
                  </a:schemeClr>
                </a:solidFill>
              </a:rPr>
              <a:t> = new Notification();</a:t>
            </a:r>
            <a:br>
              <a:rPr lang="fr-FR" dirty="0"/>
            </a:br>
            <a:r>
              <a:rPr lang="fr-FR" dirty="0" err="1">
                <a:solidFill>
                  <a:schemeClr val="accent2">
                    <a:lumMod val="75000"/>
                  </a:schemeClr>
                </a:solidFill>
              </a:rPr>
              <a:t>notification.icon</a:t>
            </a:r>
            <a:r>
              <a:rPr lang="fr-FR" dirty="0">
                <a:solidFill>
                  <a:schemeClr val="accent2">
                    <a:lumMod val="75000"/>
                  </a:schemeClr>
                </a:solidFill>
              </a:rPr>
              <a:t>=</a:t>
            </a:r>
            <a:r>
              <a:rPr lang="fr-FR" dirty="0" err="1">
                <a:solidFill>
                  <a:schemeClr val="accent2">
                    <a:lumMod val="75000"/>
                  </a:schemeClr>
                </a:solidFill>
              </a:rPr>
              <a:t>icon</a:t>
            </a:r>
            <a:r>
              <a:rPr lang="fr-FR" dirty="0">
                <a:solidFill>
                  <a:schemeClr val="accent2">
                    <a:lumMod val="75000"/>
                  </a:schemeClr>
                </a:solidFill>
              </a:rPr>
              <a:t>;</a:t>
            </a:r>
            <a:br>
              <a:rPr lang="fr-FR" dirty="0">
                <a:solidFill>
                  <a:schemeClr val="accent2">
                    <a:lumMod val="75000"/>
                  </a:schemeClr>
                </a:solidFill>
              </a:rPr>
            </a:br>
            <a:r>
              <a:rPr lang="fr-FR" dirty="0" err="1">
                <a:solidFill>
                  <a:schemeClr val="accent2">
                    <a:lumMod val="75000"/>
                  </a:schemeClr>
                </a:solidFill>
              </a:rPr>
              <a:t>notification.tickerText</a:t>
            </a:r>
            <a:r>
              <a:rPr lang="fr-FR" dirty="0">
                <a:solidFill>
                  <a:schemeClr val="accent2">
                    <a:lumMod val="75000"/>
                  </a:schemeClr>
                </a:solidFill>
              </a:rPr>
              <a:t>=</a:t>
            </a:r>
            <a:r>
              <a:rPr lang="fr-FR" dirty="0" err="1">
                <a:solidFill>
                  <a:schemeClr val="accent2">
                    <a:lumMod val="75000"/>
                  </a:schemeClr>
                </a:solidFill>
              </a:rPr>
              <a:t>tickerText</a:t>
            </a:r>
            <a:r>
              <a:rPr lang="fr-FR" dirty="0">
                <a:solidFill>
                  <a:schemeClr val="accent2">
                    <a:lumMod val="75000"/>
                  </a:schemeClr>
                </a:solidFill>
              </a:rPr>
              <a:t>;</a:t>
            </a:r>
            <a:br>
              <a:rPr lang="fr-FR" dirty="0">
                <a:solidFill>
                  <a:schemeClr val="accent2">
                    <a:lumMod val="75000"/>
                  </a:schemeClr>
                </a:solidFill>
              </a:rPr>
            </a:br>
            <a:r>
              <a:rPr lang="fr-FR" dirty="0" err="1">
                <a:solidFill>
                  <a:schemeClr val="accent2">
                    <a:lumMod val="75000"/>
                  </a:schemeClr>
                </a:solidFill>
              </a:rPr>
              <a:t>notification.when</a:t>
            </a:r>
            <a:r>
              <a:rPr lang="fr-FR" dirty="0">
                <a:solidFill>
                  <a:schemeClr val="accent2">
                    <a:lumMod val="75000"/>
                  </a:schemeClr>
                </a:solidFill>
              </a:rPr>
              <a:t>=</a:t>
            </a:r>
            <a:r>
              <a:rPr lang="fr-FR" dirty="0" err="1">
                <a:solidFill>
                  <a:schemeClr val="accent2">
                    <a:lumMod val="75000"/>
                  </a:schemeClr>
                </a:solidFill>
              </a:rPr>
              <a:t>timeMilli</a:t>
            </a:r>
            <a:r>
              <a:rPr lang="fr-FR" dirty="0">
                <a:solidFill>
                  <a:schemeClr val="accent2">
                    <a:lumMod val="75000"/>
                  </a:schemeClr>
                </a:solidFill>
              </a:rPr>
              <a:t>;</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157</a:t>
            </a:fld>
            <a:endParaRPr lang="fr-FR"/>
          </a:p>
        </p:txBody>
      </p:sp>
    </p:spTree>
    <p:extLst>
      <p:ext uri="{BB962C8B-B14F-4D97-AF65-F5344CB8AC3E}">
        <p14:creationId xmlns:p14="http://schemas.microsoft.com/office/powerpoint/2010/main" val="7005852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Notification par texte</a:t>
            </a:r>
          </a:p>
        </p:txBody>
      </p:sp>
      <p:sp>
        <p:nvSpPr>
          <p:cNvPr id="3" name="Espace réservé du contenu 2"/>
          <p:cNvSpPr>
            <a:spLocks noGrp="1"/>
          </p:cNvSpPr>
          <p:nvPr>
            <p:ph sz="quarter" idx="1"/>
          </p:nvPr>
        </p:nvSpPr>
        <p:spPr/>
        <p:txBody>
          <a:bodyPr>
            <a:normAutofit fontScale="70000" lnSpcReduction="20000"/>
          </a:bodyPr>
          <a:lstStyle/>
          <a:p>
            <a:r>
              <a:rPr lang="fr-FR" dirty="0"/>
              <a:t>Il s'agit de passer une </a:t>
            </a:r>
            <a:r>
              <a:rPr lang="fr-FR" dirty="0">
                <a:hlinkClick r:id="rId2" action="ppaction://hlinkfile"/>
              </a:rPr>
              <a:t>intention explicite</a:t>
            </a:r>
            <a:r>
              <a:rPr lang="fr-FR" dirty="0"/>
              <a:t> (appel des activités internes à l'application) ou une </a:t>
            </a:r>
            <a:r>
              <a:rPr lang="fr-FR" dirty="0">
                <a:hlinkClick r:id="rId3" action="ppaction://hlinkfile"/>
              </a:rPr>
              <a:t>intention implicite</a:t>
            </a:r>
            <a:r>
              <a:rPr lang="fr-FR" dirty="0"/>
              <a:t> (appel au minimum l'action que nous désirons déclencher et des données (sous forme URI))</a:t>
            </a:r>
          </a:p>
          <a:p>
            <a:r>
              <a:rPr lang="fr-FR" dirty="0"/>
              <a:t> Exemple d’explicite, lancement de l'application gérant les contactes:</a:t>
            </a:r>
          </a:p>
          <a:p>
            <a:endParaRPr lang="fr-FR" dirty="0"/>
          </a:p>
          <a:p>
            <a:pPr marL="365760" lvl="1" indent="0">
              <a:buNone/>
            </a:pPr>
            <a:r>
              <a:rPr lang="fr-FR" sz="1700" dirty="0">
                <a:solidFill>
                  <a:schemeClr val="accent2">
                    <a:lumMod val="75000"/>
                  </a:schemeClr>
                </a:solidFill>
              </a:rPr>
              <a:t>Intent monIntent = new Intent(</a:t>
            </a:r>
            <a:r>
              <a:rPr lang="fr-FR" sz="1700" dirty="0" err="1">
                <a:solidFill>
                  <a:schemeClr val="accent2">
                    <a:lumMod val="75000"/>
                  </a:schemeClr>
                </a:solidFill>
              </a:rPr>
              <a:t>Intent.ACTION_VIEW</a:t>
            </a:r>
            <a:r>
              <a:rPr lang="fr-FR" sz="1700" dirty="0">
                <a:solidFill>
                  <a:schemeClr val="accent2">
                    <a:lumMod val="75000"/>
                  </a:schemeClr>
                </a:solidFill>
              </a:rPr>
              <a:t>, Uri.parse("content://contacts/people"));</a:t>
            </a:r>
          </a:p>
          <a:p>
            <a:pPr marL="365760" lvl="1" indent="0">
              <a:buNone/>
            </a:pPr>
            <a:br>
              <a:rPr lang="fr-FR" sz="1700" dirty="0">
                <a:solidFill>
                  <a:schemeClr val="accent2">
                    <a:lumMod val="75000"/>
                  </a:schemeClr>
                </a:solidFill>
              </a:rPr>
            </a:br>
            <a:r>
              <a:rPr lang="fr-FR" sz="1700" dirty="0">
                <a:solidFill>
                  <a:schemeClr val="accent2">
                    <a:lumMod val="75000"/>
                  </a:schemeClr>
                </a:solidFill>
              </a:rPr>
              <a:t>PendingIntent </a:t>
            </a:r>
            <a:r>
              <a:rPr lang="fr-FR" sz="1700" dirty="0" err="1">
                <a:solidFill>
                  <a:schemeClr val="accent2">
                    <a:lumMod val="75000"/>
                  </a:schemeClr>
                </a:solidFill>
              </a:rPr>
              <a:t>pendingIntent</a:t>
            </a:r>
            <a:r>
              <a:rPr lang="fr-FR" sz="1700" dirty="0">
                <a:solidFill>
                  <a:schemeClr val="accent2">
                    <a:lumMod val="75000"/>
                  </a:schemeClr>
                </a:solidFill>
              </a:rPr>
              <a:t> = PendingIntent.getActivity(context, 0, monIntent, Intent.FLAG_ACTIVITY_NEW_TASK);</a:t>
            </a:r>
          </a:p>
          <a:p>
            <a:pPr marL="365760" lvl="1" indent="0">
              <a:buNone/>
            </a:pPr>
            <a:endParaRPr lang="fr-FR" dirty="0">
              <a:solidFill>
                <a:schemeClr val="accent2">
                  <a:lumMod val="75000"/>
                </a:schemeClr>
              </a:solidFill>
            </a:endParaRPr>
          </a:p>
          <a:p>
            <a:pPr lvl="3"/>
            <a:r>
              <a:rPr lang="fr-FR" i="1" dirty="0"/>
              <a:t>Remarque: PendingIntent permet de faire passer les droits de l'activité courante à une autre activité qui pourrait en avoir besoin. En gros nous indiquons à cette activité d'effectuer un travail pour notre compte.</a:t>
            </a:r>
            <a:endParaRPr lang="fr-FR" dirty="0"/>
          </a:p>
          <a:p>
            <a:r>
              <a:rPr lang="fr-FR" dirty="0"/>
              <a:t>La méthode qui passera l'intention se nomme setLatestEventInfo et aura besoin du contexte:</a:t>
            </a:r>
          </a:p>
          <a:p>
            <a:r>
              <a:rPr lang="fr-FR" dirty="0"/>
              <a:t>Dans le cas d'un service:</a:t>
            </a:r>
          </a:p>
          <a:p>
            <a:pPr lvl="1"/>
            <a:r>
              <a:rPr lang="fr-FR" dirty="0"/>
              <a:t>Context </a:t>
            </a:r>
            <a:r>
              <a:rPr lang="fr-FR" dirty="0" err="1"/>
              <a:t>context</a:t>
            </a:r>
            <a:r>
              <a:rPr lang="fr-FR" dirty="0"/>
              <a:t> = </a:t>
            </a:r>
            <a:r>
              <a:rPr lang="fr-FR" i="1" dirty="0" err="1"/>
              <a:t>ServiceMonService</a:t>
            </a:r>
            <a:r>
              <a:rPr lang="fr-FR" dirty="0" err="1"/>
              <a:t>.this.getApplicationContext</a:t>
            </a:r>
            <a:r>
              <a:rPr lang="fr-FR" dirty="0"/>
              <a:t>();</a:t>
            </a:r>
          </a:p>
          <a:p>
            <a:pPr lvl="1"/>
            <a:r>
              <a:rPr lang="fr-FR" dirty="0"/>
              <a:t>ou </a:t>
            </a:r>
            <a:r>
              <a:rPr lang="fr-FR" dirty="0" err="1"/>
              <a:t>getBaseContext</a:t>
            </a:r>
            <a:r>
              <a:rPr lang="fr-FR" dirty="0"/>
              <a:t>() ou encore </a:t>
            </a:r>
            <a:r>
              <a:rPr lang="fr-FR" dirty="0" err="1"/>
              <a:t>this</a:t>
            </a:r>
            <a:r>
              <a:rPr lang="fr-FR" dirty="0"/>
              <a:t>;</a:t>
            </a:r>
          </a:p>
          <a:p>
            <a:pPr lvl="1"/>
            <a:r>
              <a:rPr lang="fr-FR" dirty="0" err="1"/>
              <a:t>notification.setLatestEventInfo</a:t>
            </a:r>
            <a:r>
              <a:rPr lang="fr-FR" dirty="0"/>
              <a:t>(context, </a:t>
            </a:r>
            <a:r>
              <a:rPr lang="fr-FR" dirty="0" err="1"/>
              <a:t>getText</a:t>
            </a:r>
            <a:r>
              <a:rPr lang="fr-FR" dirty="0"/>
              <a:t>(</a:t>
            </a:r>
            <a:r>
              <a:rPr lang="fr-FR" dirty="0" err="1"/>
              <a:t>R.string.app_name</a:t>
            </a:r>
            <a:r>
              <a:rPr lang="fr-FR" dirty="0"/>
              <a:t>), </a:t>
            </a:r>
            <a:r>
              <a:rPr lang="fr-FR" dirty="0" err="1"/>
              <a:t>tickerText</a:t>
            </a:r>
            <a:r>
              <a:rPr lang="fr-FR" dirty="0"/>
              <a:t>, pendingIntent);</a:t>
            </a:r>
          </a:p>
          <a:p>
            <a:pPr lvl="1"/>
            <a:endParaRPr lang="fr-FR" dirty="0"/>
          </a:p>
          <a:p>
            <a:r>
              <a:rPr lang="fr-FR" dirty="0"/>
              <a:t>Biblio: http://supertos.free.fr/supertos.php?page=1311</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158</a:t>
            </a:fld>
            <a:endParaRPr lang="fr-FR"/>
          </a:p>
        </p:txBody>
      </p:sp>
    </p:spTree>
    <p:extLst>
      <p:ext uri="{BB962C8B-B14F-4D97-AF65-F5344CB8AC3E}">
        <p14:creationId xmlns:p14="http://schemas.microsoft.com/office/powerpoint/2010/main" val="2445925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autres notifications</a:t>
            </a:r>
          </a:p>
        </p:txBody>
      </p:sp>
      <p:sp>
        <p:nvSpPr>
          <p:cNvPr id="3" name="Espace réservé du contenu 2"/>
          <p:cNvSpPr>
            <a:spLocks noGrp="1"/>
          </p:cNvSpPr>
          <p:nvPr>
            <p:ph sz="quarter" idx="1"/>
          </p:nvPr>
        </p:nvSpPr>
        <p:spPr/>
        <p:txBody>
          <a:bodyPr/>
          <a:lstStyle/>
          <a:p>
            <a:r>
              <a:rPr lang="fr-FR" dirty="0"/>
              <a:t>Notification Vibration de l'appareil:</a:t>
            </a:r>
          </a:p>
          <a:p>
            <a:pPr lvl="1"/>
            <a:r>
              <a:rPr lang="fr-FR" dirty="0"/>
              <a:t>http://supertos.free.fr/supertos.php?page=1074</a:t>
            </a:r>
          </a:p>
          <a:p>
            <a:r>
              <a:rPr lang="fr-FR" dirty="0"/>
              <a:t>Notification par allumage de la </a:t>
            </a:r>
            <a:r>
              <a:rPr lang="fr-FR" dirty="0" err="1"/>
              <a:t>led</a:t>
            </a:r>
            <a:r>
              <a:rPr lang="fr-FR" dirty="0"/>
              <a:t> </a:t>
            </a:r>
            <a:r>
              <a:rPr lang="fr-FR" dirty="0" err="1"/>
              <a:t>tricolor</a:t>
            </a:r>
            <a:r>
              <a:rPr lang="fr-FR" dirty="0"/>
              <a:t>:</a:t>
            </a:r>
          </a:p>
          <a:p>
            <a:pPr lvl="1"/>
            <a:r>
              <a:rPr lang="fr-FR" dirty="0"/>
              <a:t>http://supertos.free.fr/supertos.php?page=1067</a:t>
            </a:r>
          </a:p>
          <a:p>
            <a:r>
              <a:rPr lang="fr-FR" dirty="0"/>
              <a:t>Notification par un son:</a:t>
            </a:r>
          </a:p>
          <a:p>
            <a:pPr lvl="1"/>
            <a:r>
              <a:rPr lang="fr-FR" dirty="0"/>
              <a:t>http://supertos.free.fr/supertos.php?page=1312</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159</a:t>
            </a:fld>
            <a:endParaRPr lang="fr-FR"/>
          </a:p>
        </p:txBody>
      </p:sp>
    </p:spTree>
    <p:extLst>
      <p:ext uri="{BB962C8B-B14F-4D97-AF65-F5344CB8AC3E}">
        <p14:creationId xmlns:p14="http://schemas.microsoft.com/office/powerpoint/2010/main" val="268247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Organisation d’un projet ANDROID</a:t>
            </a:r>
          </a:p>
        </p:txBody>
      </p:sp>
      <p:sp>
        <p:nvSpPr>
          <p:cNvPr id="3" name="Espace réservé du texte 2"/>
          <p:cNvSpPr>
            <a:spLocks noGrp="1"/>
          </p:cNvSpPr>
          <p:nvPr>
            <p:ph type="body" idx="1"/>
          </p:nvPr>
        </p:nvSpPr>
        <p:spPr/>
        <p:txBody>
          <a:bodyPr>
            <a:normAutofit fontScale="85000" lnSpcReduction="20000"/>
          </a:bodyPr>
          <a:lstStyle/>
          <a:p>
            <a:r>
              <a:rPr lang="fr-FR" dirty="0"/>
              <a:t>Tous projets android contient le même type de fichier dans une organisation différente</a:t>
            </a:r>
          </a:p>
          <a:p>
            <a:pPr lvl="1"/>
            <a:r>
              <a:rPr lang="fr-FR" dirty="0"/>
              <a:t>Les ressources</a:t>
            </a:r>
          </a:p>
          <a:p>
            <a:pPr lvl="1"/>
            <a:r>
              <a:rPr lang="fr-FR" dirty="0"/>
              <a:t>Configuration du projet: Le manifeste</a:t>
            </a:r>
          </a:p>
          <a:p>
            <a:pPr lvl="1"/>
            <a:r>
              <a:rPr lang="fr-FR" dirty="0"/>
              <a:t>Les sources</a:t>
            </a:r>
          </a:p>
          <a:p>
            <a:pPr lvl="1"/>
            <a:r>
              <a:rPr lang="fr-FR" dirty="0"/>
              <a:t>Le généré : </a:t>
            </a:r>
            <a:r>
              <a:rPr lang="fr-FR" dirty="0" err="1"/>
              <a:t>R.Java</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16</a:t>
            </a:fld>
            <a:endParaRPr lang="fr-FR"/>
          </a:p>
        </p:txBody>
      </p:sp>
    </p:spTree>
    <p:extLst>
      <p:ext uri="{BB962C8B-B14F-4D97-AF65-F5344CB8AC3E}">
        <p14:creationId xmlns:p14="http://schemas.microsoft.com/office/powerpoint/2010/main" val="1465123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dialogues</a:t>
            </a:r>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160</a:t>
            </a:fld>
            <a:endParaRPr lang="fr-FR"/>
          </a:p>
        </p:txBody>
      </p:sp>
    </p:spTree>
    <p:extLst>
      <p:ext uri="{BB962C8B-B14F-4D97-AF65-F5344CB8AC3E}">
        <p14:creationId xmlns:p14="http://schemas.microsoft.com/office/powerpoint/2010/main" val="1289794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différents modèles de fenêtres android:</a:t>
            </a:r>
            <a:br>
              <a:rPr lang="fr-FR" dirty="0"/>
            </a:br>
            <a:r>
              <a:rPr lang="fr-FR" dirty="0"/>
              <a:t>Template des </a:t>
            </a:r>
            <a:r>
              <a:rPr lang="fr-FR" dirty="0" err="1"/>
              <a:t>activites</a:t>
            </a:r>
            <a:endParaRPr lang="fr-FR" dirty="0"/>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161</a:t>
            </a:fld>
            <a:endParaRPr lang="fr-FR"/>
          </a:p>
        </p:txBody>
      </p:sp>
    </p:spTree>
    <p:extLst>
      <p:ext uri="{BB962C8B-B14F-4D97-AF65-F5344CB8AC3E}">
        <p14:creationId xmlns:p14="http://schemas.microsoft.com/office/powerpoint/2010/main" val="3472547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Blank</a:t>
            </a:r>
            <a:r>
              <a:rPr lang="fr-FR" b="1" dirty="0"/>
              <a:t> Activity Template +Navigation Type: None</a:t>
            </a:r>
            <a:r>
              <a:rPr lang="fr-FR" dirty="0"/>
              <a:t> </a:t>
            </a:r>
          </a:p>
        </p:txBody>
      </p:sp>
      <p:sp>
        <p:nvSpPr>
          <p:cNvPr id="3" name="Espace réservé du contenu 2"/>
          <p:cNvSpPr>
            <a:spLocks noGrp="1"/>
          </p:cNvSpPr>
          <p:nvPr>
            <p:ph sz="quarter" idx="1"/>
          </p:nvPr>
        </p:nvSpPr>
        <p:spPr>
          <a:xfrm>
            <a:off x="3131840" y="1700808"/>
            <a:ext cx="5616624" cy="4752528"/>
          </a:xfrm>
        </p:spPr>
        <p:txBody>
          <a:bodyPr>
            <a:normAutofit/>
          </a:bodyPr>
          <a:lstStyle/>
          <a:p>
            <a:r>
              <a:rPr lang="fr-FR" dirty="0"/>
              <a:t>Utilisez ce modèle pour créer une application minimale de base comme point de départ pour votre projet.</a:t>
            </a:r>
          </a:p>
          <a:p>
            <a:r>
              <a:rPr lang="fr-FR" dirty="0"/>
              <a:t>Ce modèle comprend:</a:t>
            </a:r>
          </a:p>
          <a:p>
            <a:pPr lvl="1"/>
            <a:r>
              <a:rPr lang="fr-FR" dirty="0"/>
              <a:t>Barre de titre :</a:t>
            </a:r>
            <a:r>
              <a:rPr lang="fr-FR" b="1" dirty="0" err="1"/>
              <a:t>ActionBar</a:t>
            </a:r>
            <a:endParaRPr lang="fr-FR" b="1" dirty="0"/>
          </a:p>
          <a:p>
            <a:pPr lvl="1"/>
            <a:r>
              <a:rPr lang="fr-FR" dirty="0"/>
              <a:t>Menu Options </a:t>
            </a:r>
          </a:p>
          <a:p>
            <a:pPr lvl="1"/>
            <a:r>
              <a:rPr lang="fr-FR" dirty="0"/>
              <a:t>Structure de base</a:t>
            </a:r>
          </a:p>
          <a:p>
            <a:endParaRPr lang="fr-FR" dirty="0"/>
          </a:p>
        </p:txBody>
      </p:sp>
      <p:pic>
        <p:nvPicPr>
          <p:cNvPr id="4100" name="Picture 4" descr="C:\Users\sthiry\Pictures\ba-no-navig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700808"/>
            <a:ext cx="2615873" cy="464761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162</a:t>
            </a:fld>
            <a:endParaRPr lang="fr-FR"/>
          </a:p>
        </p:txBody>
      </p:sp>
    </p:spTree>
    <p:extLst>
      <p:ext uri="{BB962C8B-B14F-4D97-AF65-F5344CB8AC3E}">
        <p14:creationId xmlns:p14="http://schemas.microsoft.com/office/powerpoint/2010/main" val="4682198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err="1"/>
              <a:t>Blank</a:t>
            </a:r>
            <a:r>
              <a:rPr lang="fr-FR" b="1" dirty="0"/>
              <a:t> Activity Template + </a:t>
            </a:r>
            <a:r>
              <a:rPr lang="en-US" b="1" dirty="0"/>
              <a:t>Navigation Type: Tabs</a:t>
            </a:r>
            <a:r>
              <a:rPr lang="en-US" dirty="0"/>
              <a:t> or </a:t>
            </a:r>
            <a:r>
              <a:rPr lang="en-US" b="1" dirty="0"/>
              <a:t>Tabs + Swipe</a:t>
            </a:r>
            <a:endParaRPr lang="fr-FR" dirty="0"/>
          </a:p>
        </p:txBody>
      </p:sp>
      <p:sp>
        <p:nvSpPr>
          <p:cNvPr id="3" name="Espace réservé du contenu 2"/>
          <p:cNvSpPr>
            <a:spLocks noGrp="1"/>
          </p:cNvSpPr>
          <p:nvPr>
            <p:ph sz="quarter" idx="1"/>
          </p:nvPr>
        </p:nvSpPr>
        <p:spPr>
          <a:xfrm>
            <a:off x="3275856" y="1556792"/>
            <a:ext cx="5472608" cy="5112568"/>
          </a:xfrm>
        </p:spPr>
        <p:txBody>
          <a:bodyPr>
            <a:normAutofit fontScale="92500" lnSpcReduction="20000"/>
          </a:bodyPr>
          <a:lstStyle/>
          <a:p>
            <a:r>
              <a:rPr lang="fr-FR" dirty="0"/>
              <a:t>Il permet de créer une application avec trois sections basées sur la classe </a:t>
            </a:r>
            <a:r>
              <a:rPr lang="fr-FR" b="1" dirty="0"/>
              <a:t>Fragment</a:t>
            </a:r>
            <a:r>
              <a:rPr lang="fr-FR" dirty="0"/>
              <a:t> et une interface utilisateur à onglets.</a:t>
            </a:r>
          </a:p>
          <a:p>
            <a:r>
              <a:rPr lang="fr-FR" dirty="0"/>
              <a:t>Ce modèle utilise:</a:t>
            </a:r>
          </a:p>
          <a:p>
            <a:pPr lvl="1"/>
            <a:r>
              <a:rPr lang="fr-FR" dirty="0"/>
              <a:t>les contrôles des onglets: </a:t>
            </a:r>
            <a:r>
              <a:rPr lang="fr-FR" b="1" dirty="0" err="1"/>
              <a:t>ActionBar</a:t>
            </a:r>
            <a:endParaRPr lang="fr-FR" b="1" dirty="0"/>
          </a:p>
          <a:p>
            <a:pPr lvl="1"/>
            <a:r>
              <a:rPr lang="fr-FR" b="1" dirty="0"/>
              <a:t>Fragment</a:t>
            </a:r>
            <a:r>
              <a:rPr lang="fr-FR" dirty="0"/>
              <a:t>  pour le contenu de la section</a:t>
            </a:r>
          </a:p>
          <a:p>
            <a:pPr lvl="1"/>
            <a:r>
              <a:rPr lang="fr-FR" b="1" dirty="0" err="1"/>
              <a:t>FragmentPagerAdapter</a:t>
            </a:r>
            <a:r>
              <a:rPr lang="fr-FR" dirty="0"/>
              <a:t> permet de gérer les fragments de section</a:t>
            </a:r>
          </a:p>
          <a:p>
            <a:pPr marL="365760" lvl="1" indent="0">
              <a:buNone/>
            </a:pPr>
            <a:endParaRPr lang="fr-FR" dirty="0"/>
          </a:p>
          <a:p>
            <a:r>
              <a:rPr lang="fr-FR" dirty="0"/>
              <a:t>Possibilité de </a:t>
            </a:r>
            <a:r>
              <a:rPr lang="fr-FR" b="1" dirty="0" err="1"/>
              <a:t>swipe</a:t>
            </a:r>
            <a:r>
              <a:rPr lang="fr-FR" b="1" dirty="0"/>
              <a:t> </a:t>
            </a:r>
            <a:r>
              <a:rPr lang="fr-FR" b="1" dirty="0" err="1"/>
              <a:t>view</a:t>
            </a:r>
            <a:r>
              <a:rPr lang="fr-FR" dirty="0"/>
              <a:t>: les </a:t>
            </a:r>
            <a:r>
              <a:rPr lang="fr-FR" b="1" dirty="0" err="1"/>
              <a:t>swipe</a:t>
            </a:r>
            <a:r>
              <a:rPr lang="fr-FR" b="1" dirty="0"/>
              <a:t> </a:t>
            </a:r>
            <a:r>
              <a:rPr lang="fr-FR" b="1" dirty="0" err="1"/>
              <a:t>view</a:t>
            </a:r>
            <a:r>
              <a:rPr lang="fr-FR" b="1" dirty="0"/>
              <a:t> </a:t>
            </a:r>
            <a:r>
              <a:rPr lang="fr-FR" dirty="0"/>
              <a:t>permettent à l'utilisateur de se déplacer efficacement d'un élément à l'aide d'un simple geste horizontal et rendre ainsi les données de navigation et de consommer une expérience plus fluide.</a:t>
            </a:r>
          </a:p>
          <a:p>
            <a:endParaRPr lang="fr-FR" dirty="0"/>
          </a:p>
        </p:txBody>
      </p:sp>
      <p:pic>
        <p:nvPicPr>
          <p:cNvPr id="5" name="Picture 2" descr="C:\Users\sthiry\Pictures\ba-tab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2615873" cy="464761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163</a:t>
            </a:fld>
            <a:endParaRPr lang="fr-FR"/>
          </a:p>
        </p:txBody>
      </p:sp>
    </p:spTree>
    <p:extLst>
      <p:ext uri="{BB962C8B-B14F-4D97-AF65-F5344CB8AC3E}">
        <p14:creationId xmlns:p14="http://schemas.microsoft.com/office/powerpoint/2010/main" val="36894421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err="1"/>
              <a:t>Blank</a:t>
            </a:r>
            <a:r>
              <a:rPr lang="fr-FR" b="1" dirty="0"/>
              <a:t> Activity Template + </a:t>
            </a:r>
            <a:r>
              <a:rPr lang="en-US" b="1" dirty="0"/>
              <a:t>Navigation Type: Swipe Views + Title Strip</a:t>
            </a:r>
            <a:endParaRPr lang="fr-FR" dirty="0"/>
          </a:p>
        </p:txBody>
      </p:sp>
      <p:sp>
        <p:nvSpPr>
          <p:cNvPr id="3" name="Espace réservé du contenu 2"/>
          <p:cNvSpPr>
            <a:spLocks noGrp="1"/>
          </p:cNvSpPr>
          <p:nvPr>
            <p:ph sz="quarter" idx="1"/>
          </p:nvPr>
        </p:nvSpPr>
        <p:spPr>
          <a:xfrm>
            <a:off x="3347864" y="1556792"/>
            <a:ext cx="5400600" cy="4917160"/>
          </a:xfrm>
        </p:spPr>
        <p:txBody>
          <a:bodyPr>
            <a:normAutofit/>
          </a:bodyPr>
          <a:lstStyle/>
          <a:p>
            <a:r>
              <a:rPr lang="fr-FR" dirty="0"/>
              <a:t>Il permet de créer une application avec trois </a:t>
            </a:r>
            <a:r>
              <a:rPr lang="fr-FR" b="1" dirty="0"/>
              <a:t>Fragments</a:t>
            </a:r>
            <a:r>
              <a:rPr lang="fr-FR" dirty="0"/>
              <a:t> sections.</a:t>
            </a:r>
          </a:p>
          <a:p>
            <a:r>
              <a:rPr lang="fr-FR" dirty="0"/>
              <a:t>L’en-tête de la bande de titre compact (</a:t>
            </a:r>
            <a:r>
              <a:rPr lang="fr-FR" b="1" dirty="0"/>
              <a:t>Scrollable Tabs</a:t>
            </a:r>
            <a:r>
              <a:rPr lang="fr-FR" dirty="0"/>
              <a:t>) permet la navigation glisser entre les sections (</a:t>
            </a:r>
            <a:r>
              <a:rPr lang="fr-FR" b="1" dirty="0" err="1"/>
              <a:t>swipe</a:t>
            </a:r>
            <a:r>
              <a:rPr lang="fr-FR" b="1" dirty="0"/>
              <a:t> </a:t>
            </a:r>
            <a:r>
              <a:rPr lang="fr-FR" b="1" dirty="0" err="1"/>
              <a:t>view</a:t>
            </a:r>
            <a:r>
              <a:rPr lang="fr-FR" b="1" dirty="0"/>
              <a:t>)</a:t>
            </a:r>
            <a:r>
              <a:rPr lang="fr-FR" dirty="0"/>
              <a:t>.</a:t>
            </a:r>
          </a:p>
          <a:p>
            <a:r>
              <a:rPr lang="fr-FR" dirty="0"/>
              <a:t>Ce modèle utilise:</a:t>
            </a:r>
          </a:p>
          <a:p>
            <a:pPr lvl="1"/>
            <a:r>
              <a:rPr lang="fr-FR" b="1" dirty="0" err="1"/>
              <a:t>PagerTitleStrip</a:t>
            </a:r>
            <a:r>
              <a:rPr lang="fr-FR" dirty="0"/>
              <a:t> pour les titres de section</a:t>
            </a:r>
          </a:p>
          <a:p>
            <a:pPr lvl="1"/>
            <a:r>
              <a:rPr lang="fr-FR" b="1" dirty="0"/>
              <a:t>Fragment</a:t>
            </a:r>
            <a:r>
              <a:rPr lang="fr-FR" dirty="0"/>
              <a:t>  pour le contenu d’une section</a:t>
            </a:r>
          </a:p>
          <a:p>
            <a:pPr lvl="1"/>
            <a:r>
              <a:rPr lang="fr-FR" b="1" dirty="0" err="1"/>
              <a:t>FragmentPagerAdapter</a:t>
            </a:r>
            <a:r>
              <a:rPr lang="fr-FR" dirty="0"/>
              <a:t> pour gérer les fragments de la section</a:t>
            </a:r>
          </a:p>
          <a:p>
            <a:endParaRPr lang="fr-FR" dirty="0"/>
          </a:p>
        </p:txBody>
      </p:sp>
      <p:pic>
        <p:nvPicPr>
          <p:cNvPr id="10242" name="Picture 2" descr="C:\Users\sthiry\Pictures\ba-title-str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2615873" cy="464761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164</a:t>
            </a:fld>
            <a:endParaRPr lang="fr-FR"/>
          </a:p>
        </p:txBody>
      </p:sp>
    </p:spTree>
    <p:extLst>
      <p:ext uri="{BB962C8B-B14F-4D97-AF65-F5344CB8AC3E}">
        <p14:creationId xmlns:p14="http://schemas.microsoft.com/office/powerpoint/2010/main" val="17307782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Blank</a:t>
            </a:r>
            <a:r>
              <a:rPr lang="fr-FR" b="1" dirty="0"/>
              <a:t> Activity Template + Navigation Type: </a:t>
            </a:r>
            <a:r>
              <a:rPr lang="fr-FR" b="1" dirty="0" err="1"/>
              <a:t>Dropdown</a:t>
            </a:r>
            <a:endParaRPr lang="fr-FR" dirty="0"/>
          </a:p>
        </p:txBody>
      </p:sp>
      <p:sp>
        <p:nvSpPr>
          <p:cNvPr id="3" name="Espace réservé du contenu 2"/>
          <p:cNvSpPr>
            <a:spLocks noGrp="1"/>
          </p:cNvSpPr>
          <p:nvPr>
            <p:ph sz="quarter" idx="1"/>
          </p:nvPr>
        </p:nvSpPr>
        <p:spPr>
          <a:xfrm>
            <a:off x="3275856" y="1628800"/>
            <a:ext cx="4648944" cy="4845152"/>
          </a:xfrm>
        </p:spPr>
        <p:txBody>
          <a:bodyPr>
            <a:normAutofit/>
          </a:bodyPr>
          <a:lstStyle/>
          <a:p>
            <a:pPr fontAlgn="t"/>
            <a:r>
              <a:rPr lang="fr-FR" dirty="0"/>
              <a:t>Il affiche les sections en </a:t>
            </a:r>
            <a:r>
              <a:rPr lang="fr-FR" dirty="0">
                <a:solidFill>
                  <a:srgbClr val="222222"/>
                </a:solidFill>
              </a:rPr>
              <a:t>menu déroulant</a:t>
            </a:r>
          </a:p>
          <a:p>
            <a:pPr fontAlgn="t"/>
            <a:r>
              <a:rPr lang="fr-FR" dirty="0"/>
              <a:t>Ce modèle comprend:</a:t>
            </a:r>
          </a:p>
          <a:p>
            <a:pPr lvl="1" fontAlgn="t">
              <a:buFont typeface="Arial"/>
              <a:buChar char="•"/>
            </a:pPr>
            <a:r>
              <a:rPr lang="fr-FR" b="1" dirty="0" err="1"/>
              <a:t>ActionBar</a:t>
            </a:r>
            <a:r>
              <a:rPr lang="fr-FR" dirty="0"/>
              <a:t> pour le mode liste de navigation</a:t>
            </a:r>
          </a:p>
          <a:p>
            <a:pPr lvl="1" fontAlgn="t">
              <a:buFont typeface="Arial"/>
              <a:buChar char="•"/>
            </a:pPr>
            <a:r>
              <a:rPr lang="fr-FR" b="1" dirty="0"/>
              <a:t>Fragment</a:t>
            </a:r>
            <a:r>
              <a:rPr lang="fr-FR" dirty="0"/>
              <a:t> pour le contenu de l’une section</a:t>
            </a:r>
          </a:p>
          <a:p>
            <a:endParaRPr lang="fr-FR" dirty="0"/>
          </a:p>
        </p:txBody>
      </p:sp>
      <p:pic>
        <p:nvPicPr>
          <p:cNvPr id="7171" name="Picture 3" descr="C:\Users\sthiry\Pictures\ba-drop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700808"/>
            <a:ext cx="2615873" cy="464761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165</a:t>
            </a:fld>
            <a:endParaRPr lang="fr-FR"/>
          </a:p>
        </p:txBody>
      </p:sp>
    </p:spTree>
    <p:extLst>
      <p:ext uri="{BB962C8B-B14F-4D97-AF65-F5344CB8AC3E}">
        <p14:creationId xmlns:p14="http://schemas.microsoft.com/office/powerpoint/2010/main" val="240690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Full </a:t>
            </a:r>
            <a:r>
              <a:rPr lang="fr-FR" b="1" dirty="0" err="1"/>
              <a:t>Screen</a:t>
            </a:r>
            <a:r>
              <a:rPr lang="fr-FR" b="1" dirty="0"/>
              <a:t> Activity Template</a:t>
            </a:r>
            <a:br>
              <a:rPr lang="fr-FR" b="1" dirty="0"/>
            </a:br>
            <a:endParaRPr lang="fr-FR" dirty="0"/>
          </a:p>
        </p:txBody>
      </p:sp>
      <p:sp>
        <p:nvSpPr>
          <p:cNvPr id="3" name="Espace réservé du contenu 2"/>
          <p:cNvSpPr>
            <a:spLocks noGrp="1"/>
          </p:cNvSpPr>
          <p:nvPr>
            <p:ph sz="quarter" idx="1"/>
          </p:nvPr>
        </p:nvSpPr>
        <p:spPr>
          <a:xfrm>
            <a:off x="3563888" y="1556792"/>
            <a:ext cx="5256584" cy="4824536"/>
          </a:xfrm>
        </p:spPr>
        <p:txBody>
          <a:bodyPr>
            <a:normAutofit fontScale="92500" lnSpcReduction="10000"/>
          </a:bodyPr>
          <a:lstStyle/>
          <a:p>
            <a:r>
              <a:rPr lang="fr-FR" dirty="0"/>
              <a:t>Ce modèle fournit une implémentation d'une </a:t>
            </a:r>
            <a:r>
              <a:rPr lang="fr-FR" b="1" dirty="0"/>
              <a:t>activité</a:t>
            </a:r>
            <a:r>
              <a:rPr lang="fr-FR" dirty="0"/>
              <a:t> qui alterne entre une vue plein écran principal et une vue avec des contrôles d'interface utilisateur standard avec la barre de notification et la barre de titre de l'application.</a:t>
            </a:r>
          </a:p>
          <a:p>
            <a:r>
              <a:rPr lang="fr-FR" dirty="0"/>
              <a:t>Le mode plein écran est par défaut et l'utilisateur peut activer l'affichage standard en appuyant sur l'écran de l'appareil.</a:t>
            </a:r>
          </a:p>
          <a:p>
            <a:r>
              <a:rPr lang="fr-FR" dirty="0"/>
              <a:t>Ce modèle comprend:</a:t>
            </a:r>
          </a:p>
          <a:p>
            <a:pPr lvl="1"/>
            <a:r>
              <a:rPr lang="fr-FR" dirty="0"/>
              <a:t>Structure de base</a:t>
            </a:r>
          </a:p>
          <a:p>
            <a:endParaRPr lang="fr-FR" dirty="0"/>
          </a:p>
        </p:txBody>
      </p:sp>
      <p:pic>
        <p:nvPicPr>
          <p:cNvPr id="8194" name="Picture 2" descr="C:\Users\sthiry\Pictures\full-screen-activ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3047619" cy="518095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166</a:t>
            </a:fld>
            <a:endParaRPr lang="fr-FR"/>
          </a:p>
        </p:txBody>
      </p:sp>
    </p:spTree>
    <p:extLst>
      <p:ext uri="{BB962C8B-B14F-4D97-AF65-F5344CB8AC3E}">
        <p14:creationId xmlns:p14="http://schemas.microsoft.com/office/powerpoint/2010/main" val="34360708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Master </a:t>
            </a:r>
            <a:r>
              <a:rPr lang="fr-FR" b="1" dirty="0" err="1"/>
              <a:t>Detail</a:t>
            </a:r>
            <a:r>
              <a:rPr lang="fr-FR" b="1" dirty="0"/>
              <a:t> Flow Template</a:t>
            </a:r>
            <a:br>
              <a:rPr lang="fr-FR" b="1" dirty="0"/>
            </a:br>
            <a:endParaRPr lang="fr-FR" dirty="0"/>
          </a:p>
        </p:txBody>
      </p:sp>
      <p:sp>
        <p:nvSpPr>
          <p:cNvPr id="3" name="Espace réservé du contenu 2"/>
          <p:cNvSpPr>
            <a:spLocks noGrp="1"/>
          </p:cNvSpPr>
          <p:nvPr>
            <p:ph sz="quarter" idx="1"/>
          </p:nvPr>
        </p:nvSpPr>
        <p:spPr>
          <a:xfrm>
            <a:off x="5004048" y="1628800"/>
            <a:ext cx="3600400" cy="4845152"/>
          </a:xfrm>
        </p:spPr>
        <p:txBody>
          <a:bodyPr>
            <a:normAutofit fontScale="77500" lnSpcReduction="20000"/>
          </a:bodyPr>
          <a:lstStyle/>
          <a:p>
            <a:r>
              <a:rPr lang="fr-FR" dirty="0"/>
              <a:t>Ce modèle permet de créer un agencement d'adaptation pour un ensemble d'éléments d'informations associées: </a:t>
            </a:r>
          </a:p>
          <a:p>
            <a:pPr lvl="1"/>
            <a:r>
              <a:rPr lang="fr-FR" dirty="0"/>
              <a:t>Sur une tablette, la liste et Détails du Produit sont affichés sur le même écran. </a:t>
            </a:r>
          </a:p>
          <a:p>
            <a:pPr lvl="1"/>
            <a:r>
              <a:rPr lang="fr-FR" dirty="0"/>
              <a:t>Sur un appareil plus petit, la liste et les détails sont affichés sur des écrans séparés.</a:t>
            </a:r>
          </a:p>
          <a:p>
            <a:r>
              <a:rPr lang="fr-FR" dirty="0"/>
              <a:t>Ce modèle comprend:</a:t>
            </a:r>
          </a:p>
          <a:p>
            <a:pPr lvl="1"/>
            <a:r>
              <a:rPr lang="fr-FR" dirty="0"/>
              <a:t>Des </a:t>
            </a:r>
            <a:r>
              <a:rPr lang="fr-FR" b="1" dirty="0"/>
              <a:t>ressources alternatives</a:t>
            </a:r>
            <a:r>
              <a:rPr lang="fr-FR" dirty="0"/>
              <a:t> dans fichiers XML pour différents </a:t>
            </a:r>
            <a:r>
              <a:rPr lang="fr-FR" dirty="0" err="1"/>
              <a:t>affichagse</a:t>
            </a:r>
            <a:endParaRPr lang="fr-FR" dirty="0"/>
          </a:p>
          <a:p>
            <a:pPr lvl="1"/>
            <a:r>
              <a:rPr lang="fr-FR" b="1" dirty="0" err="1"/>
              <a:t>FragmentActivity</a:t>
            </a:r>
            <a:r>
              <a:rPr lang="fr-FR" b="1" dirty="0"/>
              <a:t> , Fragment et </a:t>
            </a:r>
            <a:r>
              <a:rPr lang="fr-FR" b="1" dirty="0" err="1"/>
              <a:t>ListFragment</a:t>
            </a:r>
            <a:endParaRPr lang="fr-FR" dirty="0"/>
          </a:p>
          <a:p>
            <a:endParaRPr lang="fr-FR" dirty="0"/>
          </a:p>
        </p:txBody>
      </p:sp>
      <p:pic>
        <p:nvPicPr>
          <p:cNvPr id="9218" name="Picture 2" descr="C:\Users\sthiry\Pictures\master-detail-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4444445" cy="302222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167</a:t>
            </a:fld>
            <a:endParaRPr lang="fr-FR"/>
          </a:p>
        </p:txBody>
      </p:sp>
    </p:spTree>
    <p:extLst>
      <p:ext uri="{BB962C8B-B14F-4D97-AF65-F5344CB8AC3E}">
        <p14:creationId xmlns:p14="http://schemas.microsoft.com/office/powerpoint/2010/main" val="24970968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 d’autre pattern: </a:t>
            </a:r>
            <a:r>
              <a:rPr lang="fr-FR" dirty="0" err="1"/>
              <a:t>LoginActivity</a:t>
            </a:r>
            <a:r>
              <a:rPr lang="fr-FR" dirty="0"/>
              <a:t> et </a:t>
            </a:r>
            <a:r>
              <a:rPr lang="fr-FR" dirty="0" err="1"/>
              <a:t>SettingsActivity</a:t>
            </a:r>
            <a:endParaRPr lang="fr-FR"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00808"/>
            <a:ext cx="26162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00808"/>
            <a:ext cx="26162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numéro de diapositive 2"/>
          <p:cNvSpPr>
            <a:spLocks noGrp="1"/>
          </p:cNvSpPr>
          <p:nvPr>
            <p:ph type="sldNum" sz="quarter" idx="15"/>
          </p:nvPr>
        </p:nvSpPr>
        <p:spPr/>
        <p:txBody>
          <a:bodyPr/>
          <a:lstStyle/>
          <a:p>
            <a:fld id="{384F8F30-306B-41BF-A053-882421CA3BDD}" type="slidenum">
              <a:rPr lang="fr-FR" smtClean="0"/>
              <a:t>168</a:t>
            </a:fld>
            <a:endParaRPr lang="fr-FR"/>
          </a:p>
        </p:txBody>
      </p:sp>
    </p:spTree>
    <p:extLst>
      <p:ext uri="{BB962C8B-B14F-4D97-AF65-F5344CB8AC3E}">
        <p14:creationId xmlns:p14="http://schemas.microsoft.com/office/powerpoint/2010/main" val="728975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Bibliographie</a:t>
            </a:r>
          </a:p>
        </p:txBody>
      </p:sp>
      <p:sp>
        <p:nvSpPr>
          <p:cNvPr id="3" name="Espace réservé du contenu 2"/>
          <p:cNvSpPr>
            <a:spLocks noGrp="1"/>
          </p:cNvSpPr>
          <p:nvPr>
            <p:ph sz="quarter" idx="1"/>
          </p:nvPr>
        </p:nvSpPr>
        <p:spPr/>
        <p:txBody>
          <a:bodyPr>
            <a:normAutofit fontScale="77500" lnSpcReduction="20000"/>
          </a:bodyPr>
          <a:lstStyle/>
          <a:p>
            <a:pPr lvl="1">
              <a:defRPr/>
            </a:pPr>
            <a:r>
              <a:rPr lang="fr-FR" dirty="0"/>
              <a:t>Programmation Android</a:t>
            </a:r>
          </a:p>
          <a:p>
            <a:pPr lvl="1">
              <a:defRPr/>
            </a:pPr>
            <a:r>
              <a:rPr lang="fr-FR" dirty="0"/>
              <a:t>D. Guignard, J. Chable, E. </a:t>
            </a:r>
            <a:r>
              <a:rPr lang="fr-FR" dirty="0" err="1"/>
              <a:t>Robles</a:t>
            </a:r>
            <a:endParaRPr lang="fr-FR" dirty="0"/>
          </a:p>
          <a:p>
            <a:pPr lvl="1">
              <a:defRPr/>
            </a:pPr>
            <a:r>
              <a:rPr lang="fr-FR" dirty="0" err="1"/>
              <a:t>Eyrolles</a:t>
            </a:r>
            <a:endParaRPr lang="fr-FR" dirty="0"/>
          </a:p>
          <a:p>
            <a:pPr lvl="1">
              <a:defRPr/>
            </a:pPr>
            <a:r>
              <a:rPr lang="fr-FR" dirty="0" err="1"/>
              <a:t>Beginning</a:t>
            </a:r>
            <a:r>
              <a:rPr lang="fr-FR" dirty="0"/>
              <a:t> Android Application Development</a:t>
            </a:r>
          </a:p>
          <a:p>
            <a:pPr lvl="1">
              <a:buNone/>
              <a:defRPr/>
            </a:pPr>
            <a:r>
              <a:rPr lang="fr-FR" dirty="0"/>
              <a:t>	Wei Meng Lee</a:t>
            </a:r>
          </a:p>
          <a:p>
            <a:pPr lvl="1">
              <a:buNone/>
              <a:defRPr/>
            </a:pPr>
            <a:r>
              <a:rPr lang="fr-FR" dirty="0"/>
              <a:t>	</a:t>
            </a:r>
            <a:r>
              <a:rPr lang="fr-FR" dirty="0" err="1"/>
              <a:t>Wrox</a:t>
            </a:r>
            <a:endParaRPr lang="fr-FR" dirty="0"/>
          </a:p>
          <a:p>
            <a:pPr lvl="1">
              <a:defRPr/>
            </a:pPr>
            <a:r>
              <a:rPr lang="fr-FR" dirty="0"/>
              <a:t>Android 3.0 application </a:t>
            </a:r>
            <a:r>
              <a:rPr lang="fr-FR" dirty="0" err="1"/>
              <a:t>development</a:t>
            </a:r>
            <a:r>
              <a:rPr lang="fr-FR" dirty="0"/>
              <a:t> </a:t>
            </a:r>
            <a:r>
              <a:rPr lang="fr-FR" dirty="0" err="1"/>
              <a:t>cookbook</a:t>
            </a:r>
            <a:endParaRPr lang="fr-FR" dirty="0"/>
          </a:p>
          <a:p>
            <a:pPr lvl="1">
              <a:buNone/>
              <a:defRPr/>
            </a:pPr>
            <a:r>
              <a:rPr lang="fr-FR" dirty="0"/>
              <a:t>	Kyle </a:t>
            </a:r>
            <a:r>
              <a:rPr lang="fr-FR" dirty="0" err="1"/>
              <a:t>Merrifield</a:t>
            </a:r>
            <a:r>
              <a:rPr lang="fr-FR" dirty="0"/>
              <a:t> Mew</a:t>
            </a:r>
          </a:p>
          <a:p>
            <a:pPr lvl="1">
              <a:buNone/>
              <a:defRPr/>
            </a:pPr>
            <a:r>
              <a:rPr lang="fr-FR" dirty="0"/>
              <a:t>	</a:t>
            </a:r>
            <a:r>
              <a:rPr lang="fr-FR" dirty="0" err="1"/>
              <a:t>Packt</a:t>
            </a:r>
            <a:r>
              <a:rPr lang="fr-FR" dirty="0"/>
              <a:t> </a:t>
            </a:r>
            <a:r>
              <a:rPr lang="fr-FR" dirty="0" err="1"/>
              <a:t>Publishing</a:t>
            </a:r>
            <a:endParaRPr lang="fr-FR" dirty="0"/>
          </a:p>
          <a:p>
            <a:pPr lvl="1">
              <a:defRPr/>
            </a:pPr>
            <a:r>
              <a:rPr lang="fr-FR" dirty="0"/>
              <a:t>http://www.mkyong.com/tutorials/android-tutorial/</a:t>
            </a:r>
          </a:p>
          <a:p>
            <a:pPr lvl="1">
              <a:defRPr/>
            </a:pPr>
            <a:r>
              <a:rPr lang="fr-FR" dirty="0">
                <a:hlinkClick r:id="rId2"/>
              </a:rPr>
              <a:t>http://www.vogella.com/android.html</a:t>
            </a:r>
            <a:endParaRPr lang="fr-FR" dirty="0"/>
          </a:p>
          <a:p>
            <a:pPr lvl="1">
              <a:defRPr/>
            </a:pPr>
            <a:r>
              <a:rPr lang="fr-FR" dirty="0"/>
              <a:t>Les </a:t>
            </a:r>
            <a:r>
              <a:rPr lang="fr-FR" dirty="0" err="1"/>
              <a:t>intents:http</a:t>
            </a:r>
            <a:r>
              <a:rPr lang="fr-FR" dirty="0"/>
              <a:t>://openclassrooms.com/courses/</a:t>
            </a:r>
            <a:r>
              <a:rPr lang="fr-FR" dirty="0" err="1"/>
              <a:t>creez</a:t>
            </a:r>
            <a:r>
              <a:rPr lang="fr-FR" dirty="0"/>
              <a:t>-des-applications-pour-android/la-communication-entre-composants</a:t>
            </a:r>
          </a:p>
          <a:p>
            <a:pPr>
              <a:defRPr/>
            </a:pPr>
            <a:r>
              <a:rPr lang="fr-FR" dirty="0"/>
              <a:t>La documentation officielle</a:t>
            </a:r>
          </a:p>
          <a:p>
            <a:pPr lvl="1">
              <a:defRPr/>
            </a:pPr>
            <a:r>
              <a:rPr lang="fr-FR" dirty="0">
                <a:hlinkClick r:id="rId3"/>
              </a:rPr>
              <a:t>http://developer.android.com/develop/index.html</a:t>
            </a:r>
            <a:endParaRPr lang="fr-FR" dirty="0"/>
          </a:p>
          <a:p>
            <a:pPr lvl="1">
              <a:defRPr/>
            </a:pPr>
            <a:r>
              <a:rPr lang="fr-FR" dirty="0">
                <a:hlinkClick r:id="rId4"/>
              </a:rPr>
              <a:t>http://www.tutos-android.com/introduction-programmation-android</a:t>
            </a:r>
            <a:endParaRPr lang="fr-FR" dirty="0"/>
          </a:p>
          <a:p>
            <a:pPr>
              <a:defRPr/>
            </a:pPr>
            <a:r>
              <a:rPr lang="fr-FR" dirty="0"/>
              <a:t>Les cours sur le web</a:t>
            </a:r>
          </a:p>
          <a:p>
            <a:pPr lvl="1">
              <a:defRPr/>
            </a:pPr>
            <a:r>
              <a:rPr lang="fr-FR" dirty="0"/>
              <a:t>http://fr.openclassrooms.com/informatique/cours/creez-des-applications-pour-android</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169</a:t>
            </a:fld>
            <a:endParaRPr lang="fr-FR"/>
          </a:p>
        </p:txBody>
      </p:sp>
    </p:spTree>
    <p:extLst>
      <p:ext uri="{BB962C8B-B14F-4D97-AF65-F5344CB8AC3E}">
        <p14:creationId xmlns:p14="http://schemas.microsoft.com/office/powerpoint/2010/main" val="118032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3034680" cy="2722314"/>
          </a:xfrm>
        </p:spPr>
        <p:txBody>
          <a:bodyPr/>
          <a:lstStyle/>
          <a:p>
            <a:r>
              <a:rPr lang="fr-FR" dirty="0"/>
              <a:t>Le projet android dans l’explorer</a:t>
            </a:r>
          </a:p>
        </p:txBody>
      </p:sp>
      <p:sp>
        <p:nvSpPr>
          <p:cNvPr id="3" name="Espace réservé du contenu 2"/>
          <p:cNvSpPr>
            <a:spLocks noGrp="1"/>
          </p:cNvSpPr>
          <p:nvPr>
            <p:ph sz="quarter" idx="1"/>
          </p:nvPr>
        </p:nvSpPr>
        <p:spPr>
          <a:xfrm>
            <a:off x="323528" y="3548682"/>
            <a:ext cx="7467600" cy="3048670"/>
          </a:xfrm>
        </p:spPr>
        <p:txBody>
          <a:bodyPr>
            <a:noAutofit/>
          </a:bodyPr>
          <a:lstStyle/>
          <a:p>
            <a:pPr>
              <a:defRPr/>
            </a:pPr>
            <a:r>
              <a:rPr lang="fr-FR" sz="1400" dirty="0"/>
              <a:t>Une application est organisée dans un fichier </a:t>
            </a:r>
            <a:r>
              <a:rPr lang="fr-FR" sz="1400" b="1" dirty="0" err="1"/>
              <a:t>apk</a:t>
            </a:r>
            <a:r>
              <a:rPr lang="fr-FR" sz="1400" dirty="0"/>
              <a:t> qui est une compression de fichier</a:t>
            </a:r>
            <a:endParaRPr lang="fr-FR" sz="1400" b="1" dirty="0"/>
          </a:p>
          <a:p>
            <a:pPr>
              <a:defRPr/>
            </a:pPr>
            <a:r>
              <a:rPr lang="fr-FR" sz="1400" b="1" dirty="0"/>
              <a:t>AndroidManifest.xml</a:t>
            </a:r>
            <a:r>
              <a:rPr lang="fr-FR" sz="1400" dirty="0"/>
              <a:t> est le fichier de description de l’application</a:t>
            </a:r>
          </a:p>
          <a:p>
            <a:pPr>
              <a:defRPr/>
            </a:pPr>
            <a:r>
              <a:rPr lang="fr-FR" sz="1400" b="1" dirty="0" err="1"/>
              <a:t>classes.dex</a:t>
            </a:r>
            <a:r>
              <a:rPr lang="fr-FR" sz="1400" dirty="0"/>
              <a:t> contient le </a:t>
            </a:r>
            <a:r>
              <a:rPr lang="fr-FR" sz="1400" dirty="0" err="1"/>
              <a:t>bytecode</a:t>
            </a:r>
            <a:r>
              <a:rPr lang="fr-FR" sz="1400" dirty="0"/>
              <a:t> java </a:t>
            </a:r>
            <a:r>
              <a:rPr lang="fr-FR" sz="1400" dirty="0" err="1"/>
              <a:t>executable</a:t>
            </a:r>
            <a:r>
              <a:rPr lang="fr-FR" sz="1400" dirty="0"/>
              <a:t> par la machine virtuelle Dalvik.</a:t>
            </a:r>
          </a:p>
          <a:p>
            <a:pPr>
              <a:defRPr/>
            </a:pPr>
            <a:r>
              <a:rPr lang="fr-FR" sz="1400" dirty="0" err="1"/>
              <a:t>eventuellement</a:t>
            </a:r>
            <a:r>
              <a:rPr lang="fr-FR" sz="1400" b="1" dirty="0"/>
              <a:t> META-INF</a:t>
            </a:r>
            <a:r>
              <a:rPr lang="fr-FR" sz="1400" dirty="0"/>
              <a:t> contient les données qui permettront de gérer la sécurité et l intégrité de l’application. Des fichiers comme : CERT.RSA, CERT.DSA, CERT.SF and MANIFEST.MF</a:t>
            </a:r>
          </a:p>
          <a:p>
            <a:pPr>
              <a:defRPr/>
            </a:pPr>
            <a:r>
              <a:rPr lang="fr-FR" sz="1400" b="1" dirty="0" err="1"/>
              <a:t>resource.ap</a:t>
            </a:r>
            <a:r>
              <a:rPr lang="fr-FR" sz="1400" b="1" dirty="0"/>
              <a:t>_</a:t>
            </a:r>
            <a:r>
              <a:rPr lang="fr-FR" sz="1400" dirty="0"/>
              <a:t> contient les fichiers de ressources compilées qui ont été travaillées par le système de développement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47394"/>
            <a:ext cx="224790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99393"/>
            <a:ext cx="2095500"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necteur droit avec flèche 5"/>
          <p:cNvCxnSpPr/>
          <p:nvPr/>
        </p:nvCxnSpPr>
        <p:spPr>
          <a:xfrm>
            <a:off x="4644008" y="404664"/>
            <a:ext cx="165618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p:cNvSpPr>
            <a:spLocks noGrp="1"/>
          </p:cNvSpPr>
          <p:nvPr>
            <p:ph type="sldNum" sz="quarter" idx="15"/>
          </p:nvPr>
        </p:nvSpPr>
        <p:spPr/>
        <p:txBody>
          <a:bodyPr/>
          <a:lstStyle/>
          <a:p>
            <a:fld id="{384F8F30-306B-41BF-A053-882421CA3BDD}" type="slidenum">
              <a:rPr lang="fr-FR" smtClean="0"/>
              <a:t>17</a:t>
            </a:fld>
            <a:endParaRPr lang="fr-FR"/>
          </a:p>
        </p:txBody>
      </p:sp>
    </p:spTree>
    <p:extLst>
      <p:ext uri="{BB962C8B-B14F-4D97-AF65-F5344CB8AC3E}">
        <p14:creationId xmlns:p14="http://schemas.microsoft.com/office/powerpoint/2010/main" val="16944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Les ressources</a:t>
            </a:r>
          </a:p>
        </p:txBody>
      </p:sp>
      <p:sp>
        <p:nvSpPr>
          <p:cNvPr id="3" name="Sous-titre 2"/>
          <p:cNvSpPr>
            <a:spLocks noGrp="1"/>
          </p:cNvSpPr>
          <p:nvPr>
            <p:ph type="subTitle" idx="1"/>
          </p:nvPr>
        </p:nvSpPr>
        <p:spPr/>
        <p:txBody>
          <a:bodyPr/>
          <a:lstStyle/>
          <a:p>
            <a:r>
              <a:rPr lang="fr-FR" dirty="0"/>
              <a:t>RES et ASSETS</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18</a:t>
            </a:fld>
            <a:endParaRPr lang="fr-FR"/>
          </a:p>
        </p:txBody>
      </p:sp>
    </p:spTree>
    <p:extLst>
      <p:ext uri="{BB962C8B-B14F-4D97-AF65-F5344CB8AC3E}">
        <p14:creationId xmlns:p14="http://schemas.microsoft.com/office/powerpoint/2010/main" val="426116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ressources d'un projet</a:t>
            </a:r>
            <a:endParaRPr lang="fr-FR" dirty="0"/>
          </a:p>
        </p:txBody>
      </p:sp>
      <p:sp>
        <p:nvSpPr>
          <p:cNvPr id="3" name="Espace réservé du contenu 2"/>
          <p:cNvSpPr>
            <a:spLocks noGrp="1"/>
          </p:cNvSpPr>
          <p:nvPr>
            <p:ph sz="quarter" idx="1"/>
          </p:nvPr>
        </p:nvSpPr>
        <p:spPr/>
        <p:txBody>
          <a:bodyPr>
            <a:normAutofit/>
          </a:bodyPr>
          <a:lstStyle/>
          <a:p>
            <a:r>
              <a:rPr lang="fr-FR" dirty="0"/>
              <a:t>Les ressources sont des éléments constituant de l’application</a:t>
            </a:r>
          </a:p>
          <a:p>
            <a:r>
              <a:rPr lang="fr-FR" dirty="0"/>
              <a:t>Fichiers image, vidéo, du texte</a:t>
            </a:r>
          </a:p>
          <a:p>
            <a:r>
              <a:rPr lang="fr-FR" dirty="0"/>
              <a:t>Deux familles de ressources « </a:t>
            </a:r>
            <a:r>
              <a:rPr lang="fr-FR" dirty="0" err="1"/>
              <a:t>res</a:t>
            </a:r>
            <a:r>
              <a:rPr lang="fr-FR" dirty="0"/>
              <a:t> » et « </a:t>
            </a:r>
            <a:r>
              <a:rPr lang="fr-FR" dirty="0" err="1"/>
              <a:t>assets</a:t>
            </a:r>
            <a:r>
              <a:rPr lang="fr-FR" dirty="0"/>
              <a:t> » :</a:t>
            </a:r>
          </a:p>
          <a:p>
            <a:pPr marL="731520" lvl="2" indent="0">
              <a:buNone/>
            </a:pP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19</a:t>
            </a:fld>
            <a:endParaRPr lang="fr-FR"/>
          </a:p>
        </p:txBody>
      </p:sp>
    </p:spTree>
    <p:extLst>
      <p:ext uri="{BB962C8B-B14F-4D97-AF65-F5344CB8AC3E}">
        <p14:creationId xmlns:p14="http://schemas.microsoft.com/office/powerpoint/2010/main" val="199784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PLAN</a:t>
            </a:r>
          </a:p>
        </p:txBody>
      </p:sp>
      <p:sp>
        <p:nvSpPr>
          <p:cNvPr id="3" name="Espace réservé du contenu 2"/>
          <p:cNvSpPr>
            <a:spLocks noGrp="1"/>
          </p:cNvSpPr>
          <p:nvPr>
            <p:ph sz="quarter" idx="1"/>
          </p:nvPr>
        </p:nvSpPr>
        <p:spPr/>
        <p:txBody>
          <a:bodyPr>
            <a:normAutofit/>
          </a:bodyPr>
          <a:lstStyle/>
          <a:p>
            <a:endParaRPr lang="fr-FR" dirty="0"/>
          </a:p>
          <a:p>
            <a:r>
              <a:rPr lang="fr-FR" dirty="0"/>
              <a:t>La plateforme android et les versions</a:t>
            </a:r>
          </a:p>
          <a:p>
            <a:r>
              <a:rPr lang="fr-FR" dirty="0"/>
              <a:t>Les outils de développement android</a:t>
            </a:r>
          </a:p>
          <a:p>
            <a:r>
              <a:rPr lang="fr-FR" dirty="0"/>
              <a:t>Organisation d’un projet ANDROID</a:t>
            </a:r>
          </a:p>
          <a:p>
            <a:r>
              <a:rPr lang="fr-FR" dirty="0"/>
              <a:t>Annexe</a:t>
            </a:r>
          </a:p>
          <a:p>
            <a:pPr lvl="1"/>
            <a:r>
              <a:rPr lang="fr-FR" dirty="0"/>
              <a:t>Les différents modèles de fenêtres android:</a:t>
            </a:r>
            <a:br>
              <a:rPr lang="fr-FR" dirty="0"/>
            </a:br>
            <a:r>
              <a:rPr lang="fr-FR" dirty="0"/>
              <a:t>Template des activités</a:t>
            </a:r>
          </a:p>
          <a:p>
            <a:pPr lvl="1"/>
            <a:r>
              <a:rPr lang="fr-FR" dirty="0"/>
              <a:t>ID</a:t>
            </a:r>
          </a:p>
          <a:p>
            <a:pPr marL="365760" lvl="1" indent="0">
              <a:buNone/>
            </a:pPr>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2</a:t>
            </a:fld>
            <a:endParaRPr lang="fr-FR"/>
          </a:p>
        </p:txBody>
      </p:sp>
    </p:spTree>
    <p:extLst>
      <p:ext uri="{BB962C8B-B14F-4D97-AF65-F5344CB8AC3E}">
        <p14:creationId xmlns:p14="http://schemas.microsoft.com/office/powerpoint/2010/main" val="232593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ressources « </a:t>
            </a:r>
            <a:r>
              <a:rPr lang="fr-FR" dirty="0" err="1"/>
              <a:t>res</a:t>
            </a:r>
            <a:r>
              <a:rPr lang="fr-FR" dirty="0"/>
              <a:t> »</a:t>
            </a:r>
          </a:p>
        </p:txBody>
      </p:sp>
      <p:sp>
        <p:nvSpPr>
          <p:cNvPr id="3" name="Espace réservé du contenu 2"/>
          <p:cNvSpPr>
            <a:spLocks noGrp="1"/>
          </p:cNvSpPr>
          <p:nvPr>
            <p:ph sz="quarter" idx="1"/>
          </p:nvPr>
        </p:nvSpPr>
        <p:spPr/>
        <p:txBody>
          <a:bodyPr>
            <a:normAutofit fontScale="62500" lnSpcReduction="20000"/>
          </a:bodyPr>
          <a:lstStyle/>
          <a:p>
            <a:r>
              <a:rPr lang="fr-FR" b="1" dirty="0" err="1"/>
              <a:t>res</a:t>
            </a:r>
            <a:r>
              <a:rPr lang="fr-FR" b="1" dirty="0"/>
              <a:t> </a:t>
            </a:r>
            <a:r>
              <a:rPr lang="fr-FR" dirty="0"/>
              <a:t>(Ressources transformées en binaire et référencées dans R)</a:t>
            </a:r>
          </a:p>
          <a:p>
            <a:pPr lvl="1" fontAlgn="base"/>
            <a:r>
              <a:rPr lang="fr-FR" b="1" dirty="0"/>
              <a:t>drawable-xxx </a:t>
            </a:r>
            <a:r>
              <a:rPr lang="fr-FR" dirty="0"/>
              <a:t>: Contient vos images dans les différentes résolutions (basse, moyenne, haute et très haute).</a:t>
            </a:r>
          </a:p>
          <a:p>
            <a:pPr lvl="1" fontAlgn="base"/>
            <a:r>
              <a:rPr lang="fr-FR" b="1" dirty="0"/>
              <a:t>ic_launcher.png : </a:t>
            </a:r>
            <a:r>
              <a:rPr lang="fr-FR" dirty="0"/>
              <a:t>L’icône de votre application.</a:t>
            </a:r>
          </a:p>
          <a:p>
            <a:pPr lvl="1" fontAlgn="base"/>
            <a:r>
              <a:rPr lang="fr-FR" b="1" dirty="0"/>
              <a:t>layout-xxx : </a:t>
            </a:r>
            <a:r>
              <a:rPr lang="fr-FR" dirty="0"/>
              <a:t>Le SDK Android offre une technique de création d’interfaces graphiques à l’aide de fichiers XML. C’est dans ce dossier que vous inclurez l’ensemble des fichiers décrivant vos interfaces. Vous pouvez créer d’autres dossiers pour les menus par exemple. Vous pouvez créer différents dossier en fonction de l’orientation, la taille de l’écran et la version d’Android …</a:t>
            </a:r>
          </a:p>
          <a:p>
            <a:pPr lvl="1" fontAlgn="base"/>
            <a:r>
              <a:rPr lang="fr-FR" b="1" dirty="0"/>
              <a:t>activity_main.xml : </a:t>
            </a:r>
            <a:r>
              <a:rPr lang="fr-FR" dirty="0"/>
              <a:t>Le fichier principal de votre interface.</a:t>
            </a:r>
          </a:p>
          <a:p>
            <a:pPr lvl="1" fontAlgn="base"/>
            <a:r>
              <a:rPr lang="fr-FR" b="1" dirty="0"/>
              <a:t>values : </a:t>
            </a:r>
            <a:r>
              <a:rPr lang="fr-FR" dirty="0"/>
              <a:t>Ce dossier contient un ensemble de fichiers décrivant les valeurs (pseudo variables) utilisées par votre application. On peut, par exemple, y mettre des chaines de caractères (strings.xml), des tableaux (arrays.xml), des entiers, des couleurs, … Vous pouvez créer différents dossier en fonction de l’orientation, la taille de l’écran (values-large) et la version d’Android (values-v11 et values-v14) …</a:t>
            </a:r>
          </a:p>
          <a:p>
            <a:pPr lvl="1" fontAlgn="base"/>
            <a:r>
              <a:rPr lang="fr-FR" b="1" dirty="0"/>
              <a:t>strings.xml : </a:t>
            </a:r>
            <a:r>
              <a:rPr lang="fr-FR" dirty="0"/>
              <a:t>Fichier qui contient vos déclarations de chaines de caractères</a:t>
            </a:r>
          </a:p>
          <a:p>
            <a:pPr lvl="1" fontAlgn="base"/>
            <a:r>
              <a:rPr lang="fr-FR" b="1" dirty="0"/>
              <a:t>dimens.xml : </a:t>
            </a:r>
            <a:r>
              <a:rPr lang="fr-FR" dirty="0"/>
              <a:t>Contient toutes les dimensions utilisées dans votre application. Ces dimensions seront surchargés pour les écrans larges (values-large) afin de prendre en compte l’espace disponible</a:t>
            </a:r>
          </a:p>
          <a:p>
            <a:pPr lvl="1" fontAlgn="base"/>
            <a:r>
              <a:rPr lang="fr-FR" b="1" dirty="0"/>
              <a:t>styles.xml : </a:t>
            </a:r>
            <a:r>
              <a:rPr lang="fr-FR" dirty="0"/>
              <a:t>Représente le thème par défaut utilisé par votre application. Le thème sera surchargé pour les appareils tournant sous Android 3.0 (values-v11) et 4.0 (values-v14) afin de prendre en compte le nouveau thème </a:t>
            </a:r>
            <a:r>
              <a:rPr lang="fr-FR" dirty="0" err="1"/>
              <a:t>Holo</a:t>
            </a:r>
            <a:r>
              <a:rPr lang="fr-FR" dirty="0"/>
              <a:t>.</a:t>
            </a:r>
          </a:p>
          <a:p>
            <a:pPr marL="365760" lvl="1" indent="0" fontAlgn="base">
              <a:buNone/>
            </a:pPr>
            <a:endParaRPr lang="fr-FR" dirty="0"/>
          </a:p>
          <a:p>
            <a:pPr lvl="1" fontAlgn="base"/>
            <a:r>
              <a:rPr lang="fr-FR" dirty="0"/>
              <a:t>Mais aussi : </a:t>
            </a:r>
            <a:r>
              <a:rPr lang="fr-FR" dirty="0" err="1"/>
              <a:t>res</a:t>
            </a:r>
            <a:r>
              <a:rPr lang="fr-FR" dirty="0"/>
              <a:t>/</a:t>
            </a:r>
            <a:r>
              <a:rPr lang="fr-FR" dirty="0" err="1"/>
              <a:t>anim</a:t>
            </a:r>
            <a:r>
              <a:rPr lang="fr-FR" dirty="0"/>
              <a:t>, </a:t>
            </a:r>
            <a:r>
              <a:rPr lang="fr-FR" dirty="0" err="1"/>
              <a:t>res</a:t>
            </a:r>
            <a:r>
              <a:rPr lang="fr-FR" dirty="0"/>
              <a:t>/menu, </a:t>
            </a:r>
            <a:r>
              <a:rPr lang="fr-FR" dirty="0" err="1"/>
              <a:t>res</a:t>
            </a:r>
            <a:r>
              <a:rPr lang="fr-FR" dirty="0"/>
              <a:t>/xml, </a:t>
            </a:r>
            <a:r>
              <a:rPr lang="fr-FR" dirty="0" err="1"/>
              <a:t>res</a:t>
            </a:r>
            <a:r>
              <a:rPr lang="fr-FR" dirty="0"/>
              <a:t>/</a:t>
            </a:r>
            <a:r>
              <a:rPr lang="fr-FR" dirty="0" err="1"/>
              <a:t>raw</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20</a:t>
            </a:fld>
            <a:endParaRPr lang="fr-FR"/>
          </a:p>
        </p:txBody>
      </p:sp>
    </p:spTree>
    <p:extLst>
      <p:ext uri="{BB962C8B-B14F-4D97-AF65-F5344CB8AC3E}">
        <p14:creationId xmlns:p14="http://schemas.microsoft.com/office/powerpoint/2010/main" val="363591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1"/>
            <a:ext cx="2664296" cy="936104"/>
          </a:xfrm>
        </p:spPr>
        <p:txBody>
          <a:bodyPr>
            <a:normAutofit fontScale="90000"/>
          </a:bodyPr>
          <a:lstStyle/>
          <a:p>
            <a:r>
              <a:rPr lang="fr-FR" dirty="0"/>
              <a:t>ressources « </a:t>
            </a:r>
            <a:r>
              <a:rPr lang="fr-FR" dirty="0" err="1"/>
              <a:t>res</a:t>
            </a:r>
            <a:r>
              <a:rPr lang="fr-FR" dirty="0"/>
              <a:t> »</a:t>
            </a:r>
          </a:p>
        </p:txBody>
      </p:sp>
      <p:sp>
        <p:nvSpPr>
          <p:cNvPr id="3" name="Espace réservé du contenu 2"/>
          <p:cNvSpPr>
            <a:spLocks noGrp="1"/>
          </p:cNvSpPr>
          <p:nvPr>
            <p:ph sz="quarter" idx="1"/>
          </p:nvPr>
        </p:nvSpPr>
        <p:spPr>
          <a:xfrm>
            <a:off x="457200" y="2204864"/>
            <a:ext cx="3682752" cy="4269088"/>
          </a:xfrm>
        </p:spPr>
        <p:txBody>
          <a:bodyPr>
            <a:normAutofit fontScale="85000" lnSpcReduction="10000"/>
          </a:bodyPr>
          <a:lstStyle/>
          <a:p>
            <a:r>
              <a:rPr lang="fr-FR" altLang="fr-FR" dirty="0"/>
              <a:t>drawable : cœur</a:t>
            </a:r>
          </a:p>
          <a:p>
            <a:r>
              <a:rPr lang="fr-FR" altLang="fr-FR" dirty="0"/>
              <a:t>drawable-</a:t>
            </a:r>
            <a:r>
              <a:rPr lang="fr-FR" altLang="fr-FR" b="1" dirty="0"/>
              <a:t>xxx</a:t>
            </a:r>
            <a:r>
              <a:rPr lang="fr-FR" altLang="fr-FR" dirty="0"/>
              <a:t> : permet de spécifier d’autres ressources selon la densité de l’appareil.</a:t>
            </a:r>
          </a:p>
          <a:p>
            <a:r>
              <a:rPr lang="fr-FR" altLang="fr-FR" dirty="0"/>
              <a:t>layout : cœur</a:t>
            </a:r>
          </a:p>
          <a:p>
            <a:r>
              <a:rPr lang="fr-FR" altLang="fr-FR" dirty="0"/>
              <a:t>layout-land : format paysage</a:t>
            </a:r>
          </a:p>
          <a:p>
            <a:r>
              <a:rPr lang="fr-FR" altLang="fr-FR" dirty="0"/>
              <a:t>layout-port : format portrait</a:t>
            </a:r>
          </a:p>
          <a:p>
            <a:r>
              <a:rPr lang="fr-FR" altLang="fr-FR" dirty="0"/>
              <a:t>layout-</a:t>
            </a:r>
            <a:r>
              <a:rPr lang="fr-FR" altLang="fr-FR" dirty="0" err="1"/>
              <a:t>small</a:t>
            </a:r>
            <a:r>
              <a:rPr lang="fr-FR" altLang="fr-FR" dirty="0"/>
              <a:t> : petit écran</a:t>
            </a:r>
          </a:p>
          <a:p>
            <a:r>
              <a:rPr lang="fr-FR" altLang="fr-FR" dirty="0"/>
              <a:t>layout-land-large : grand écran en format paysage</a:t>
            </a:r>
          </a:p>
          <a:p>
            <a:pPr marL="0" indent="0">
              <a:buNone/>
            </a:pPr>
            <a:endParaRPr lang="fr-FR" dirty="0"/>
          </a:p>
        </p:txBody>
      </p:sp>
      <p:pic>
        <p:nvPicPr>
          <p:cNvPr id="5" name="Espace réservé du contenu 14" descr="android-re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283968" y="1916832"/>
            <a:ext cx="3157538" cy="4019550"/>
          </a:xfrm>
          <a:prstGeom prst="rect">
            <a:avLst/>
          </a:prstGeom>
        </p:spPr>
      </p:pic>
      <p:pic>
        <p:nvPicPr>
          <p:cNvPr id="6" name="Picture 2" descr="http://developer.android.com/images/screens_support/screens-rang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325" y="116632"/>
            <a:ext cx="55451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107505" y="6240769"/>
            <a:ext cx="8640960" cy="923330"/>
          </a:xfrm>
          <a:prstGeom prst="rect">
            <a:avLst/>
          </a:prstGeom>
          <a:noFill/>
        </p:spPr>
        <p:txBody>
          <a:bodyPr wrap="square" rtlCol="0">
            <a:spAutoFit/>
          </a:bodyPr>
          <a:lstStyle/>
          <a:p>
            <a:r>
              <a:rPr lang="fr-FR" dirty="0"/>
              <a:t>http://fr.openclassrooms.com/informatique/cours/creez-des-applications-pour-android/les-drawables</a:t>
            </a:r>
          </a:p>
          <a:p>
            <a:endParaRPr lang="fr-FR" dirty="0"/>
          </a:p>
        </p:txBody>
      </p:sp>
      <p:sp>
        <p:nvSpPr>
          <p:cNvPr id="7" name="Espace réservé du numéro de diapositive 6"/>
          <p:cNvSpPr>
            <a:spLocks noGrp="1"/>
          </p:cNvSpPr>
          <p:nvPr>
            <p:ph type="sldNum" sz="quarter" idx="15"/>
          </p:nvPr>
        </p:nvSpPr>
        <p:spPr/>
        <p:txBody>
          <a:bodyPr/>
          <a:lstStyle/>
          <a:p>
            <a:fld id="{384F8F30-306B-41BF-A053-882421CA3BDD}" type="slidenum">
              <a:rPr lang="fr-FR" smtClean="0"/>
              <a:t>21</a:t>
            </a:fld>
            <a:endParaRPr lang="fr-F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6" y="2060848"/>
            <a:ext cx="17621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06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ressources « </a:t>
            </a:r>
            <a:r>
              <a:rPr lang="fr-FR" dirty="0" err="1"/>
              <a:t>res</a:t>
            </a:r>
            <a:r>
              <a:rPr lang="fr-FR" dirty="0"/>
              <a:t> » </a:t>
            </a:r>
            <a:br>
              <a:rPr lang="fr-FR" dirty="0"/>
            </a:br>
            <a:endParaRPr lang="fr-FR" dirty="0"/>
          </a:p>
        </p:txBody>
      </p:sp>
      <p:sp>
        <p:nvSpPr>
          <p:cNvPr id="3" name="Espace réservé du contenu 2"/>
          <p:cNvSpPr>
            <a:spLocks noGrp="1"/>
          </p:cNvSpPr>
          <p:nvPr>
            <p:ph sz="quarter" idx="1"/>
          </p:nvPr>
        </p:nvSpPr>
        <p:spPr>
          <a:xfrm>
            <a:off x="542776" y="1052736"/>
            <a:ext cx="7467600" cy="1180728"/>
          </a:xfrm>
        </p:spPr>
        <p:txBody>
          <a:bodyPr>
            <a:normAutofit/>
          </a:bodyPr>
          <a:lstStyle/>
          <a:p>
            <a:r>
              <a:rPr lang="fr-FR" sz="1800" b="1" dirty="0"/>
              <a:t>strings.xml :</a:t>
            </a:r>
          </a:p>
          <a:p>
            <a:pPr lvl="1"/>
            <a:r>
              <a:rPr lang="fr-FR" sz="1500" dirty="0"/>
              <a:t>Ce fichier contient la définition de constante string qui peuvent être utilisé dans l’ensemble du projet.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9" y="1988840"/>
            <a:ext cx="4176464" cy="1341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22</a:t>
            </a:fld>
            <a:endParaRPr lang="fr-FR"/>
          </a:p>
        </p:txBody>
      </p:sp>
      <p:sp>
        <p:nvSpPr>
          <p:cNvPr id="9" name="Espace réservé du contenu 2"/>
          <p:cNvSpPr txBox="1">
            <a:spLocks/>
          </p:cNvSpPr>
          <p:nvPr/>
        </p:nvSpPr>
        <p:spPr>
          <a:xfrm>
            <a:off x="503537" y="2910644"/>
            <a:ext cx="7467600" cy="1612776"/>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fontAlgn="base"/>
            <a:r>
              <a:rPr lang="fr-FR" sz="1800" b="1" dirty="0"/>
              <a:t>dimens.xml</a:t>
            </a:r>
          </a:p>
          <a:p>
            <a:pPr lvl="1" fontAlgn="base"/>
            <a:r>
              <a:rPr lang="fr-FR" sz="1800" dirty="0"/>
              <a:t>Représente la taille des différentes marges internes utilisées dans l’application</a:t>
            </a:r>
          </a:p>
          <a:p>
            <a:pPr lvl="1" fontAlgn="base"/>
            <a:r>
              <a:rPr lang="fr-FR" sz="1800" dirty="0"/>
              <a:t>Ces marges sont surchargées pour les grands écrans dans le dossier values-large.</a:t>
            </a:r>
          </a:p>
          <a:p>
            <a:endParaRPr lang="fr-FR" sz="180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203" y="4221088"/>
            <a:ext cx="4956637" cy="99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8602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ressources « </a:t>
            </a:r>
            <a:r>
              <a:rPr lang="fr-FR" dirty="0" err="1"/>
              <a:t>res</a:t>
            </a:r>
            <a:r>
              <a:rPr lang="fr-FR" dirty="0"/>
              <a:t> »</a:t>
            </a:r>
          </a:p>
        </p:txBody>
      </p:sp>
      <p:sp>
        <p:nvSpPr>
          <p:cNvPr id="3" name="Espace réservé du contenu 2"/>
          <p:cNvSpPr>
            <a:spLocks noGrp="1"/>
          </p:cNvSpPr>
          <p:nvPr>
            <p:ph sz="quarter" idx="1"/>
          </p:nvPr>
        </p:nvSpPr>
        <p:spPr>
          <a:xfrm>
            <a:off x="489974" y="1384176"/>
            <a:ext cx="7467600" cy="1612776"/>
          </a:xfrm>
        </p:spPr>
        <p:txBody>
          <a:bodyPr>
            <a:normAutofit fontScale="62500" lnSpcReduction="20000"/>
          </a:bodyPr>
          <a:lstStyle/>
          <a:p>
            <a:pPr fontAlgn="base"/>
            <a:r>
              <a:rPr lang="fr-FR" b="1" dirty="0"/>
              <a:t>styles.xml </a:t>
            </a:r>
          </a:p>
          <a:p>
            <a:pPr lvl="1" fontAlgn="base"/>
            <a:r>
              <a:rPr lang="fr-FR" dirty="0"/>
              <a:t>Représente le thème appliqué par l’application. Par défaut, le thème appliqué correspond au thème clair Android par défaut</a:t>
            </a:r>
          </a:p>
          <a:p>
            <a:pPr lvl="1" fontAlgn="base"/>
            <a:r>
              <a:rPr lang="fr-FR" dirty="0"/>
              <a:t>Le thème utilisé est surchargé pour les versions 3.0 et 4.0 d’android afin d’utiliser les différents thème </a:t>
            </a:r>
            <a:r>
              <a:rPr lang="fr-FR" dirty="0" err="1"/>
              <a:t>Holo</a:t>
            </a:r>
            <a:r>
              <a:rPr lang="fr-FR" dirty="0"/>
              <a:t> introduit dans ces versions (vous pouvez remarquer la présence d’une barre d’action dans ce thème ce qui explique sa présence lors de l’exécution sur un appareil tournant sous Android 4)</a:t>
            </a:r>
          </a:p>
          <a:p>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52936"/>
            <a:ext cx="5629564"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23</a:t>
            </a:fld>
            <a:endParaRPr lang="fr-FR"/>
          </a:p>
        </p:txBody>
      </p:sp>
    </p:spTree>
    <p:extLst>
      <p:ext uri="{BB962C8B-B14F-4D97-AF65-F5344CB8AC3E}">
        <p14:creationId xmlns:p14="http://schemas.microsoft.com/office/powerpoint/2010/main" val="2656141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Ressources d'un projet</a:t>
            </a:r>
            <a:endParaRPr lang="fr-FR" dirty="0"/>
          </a:p>
        </p:txBody>
      </p:sp>
      <p:sp>
        <p:nvSpPr>
          <p:cNvPr id="3" name="Espace réservé du contenu 2"/>
          <p:cNvSpPr>
            <a:spLocks noGrp="1"/>
          </p:cNvSpPr>
          <p:nvPr>
            <p:ph sz="quarter" idx="1"/>
          </p:nvPr>
        </p:nvSpPr>
        <p:spPr/>
        <p:txBody>
          <a:bodyPr>
            <a:normAutofit/>
          </a:bodyPr>
          <a:lstStyle/>
          <a:p>
            <a:r>
              <a:rPr lang="fr-FR" dirty="0"/>
              <a:t>L'autre famille de ressources : </a:t>
            </a:r>
            <a:r>
              <a:rPr lang="fr-FR" dirty="0" err="1"/>
              <a:t>Assets</a:t>
            </a:r>
            <a:endParaRPr lang="fr-FR" dirty="0"/>
          </a:p>
          <a:p>
            <a:pPr lvl="1"/>
            <a:r>
              <a:rPr lang="fr-FR" dirty="0"/>
              <a:t>Ces fichiers ne sont pas traités par les outils de package d’Android</a:t>
            </a:r>
          </a:p>
          <a:p>
            <a:pPr lvl="1"/>
            <a:r>
              <a:rPr lang="fr-FR" dirty="0"/>
              <a:t>Copiés sans transformation sur le terminal</a:t>
            </a:r>
          </a:p>
          <a:p>
            <a:pPr lvl="1"/>
            <a:r>
              <a:rPr lang="fr-FR" dirty="0"/>
              <a:t>Non répertoriés par la classe R</a:t>
            </a:r>
          </a:p>
          <a:p>
            <a:pPr lvl="1"/>
            <a:r>
              <a:rPr lang="fr-FR" dirty="0"/>
              <a:t>La lecture du contenu de ces fichiers se fait par l’objet </a:t>
            </a:r>
            <a:r>
              <a:rPr lang="fr-FR" b="1" dirty="0" err="1"/>
              <a:t>AssetManager</a:t>
            </a:r>
            <a:r>
              <a:rPr lang="fr-FR" dirty="0"/>
              <a:t>: la méthode </a:t>
            </a:r>
            <a:r>
              <a:rPr lang="fr-FR" dirty="0" err="1"/>
              <a:t>getAssets</a:t>
            </a:r>
            <a:r>
              <a:rPr lang="fr-FR" dirty="0"/>
              <a:t>() sur l’objet Context renvoie un </a:t>
            </a:r>
            <a:r>
              <a:rPr lang="fr-FR" dirty="0" err="1"/>
              <a:t>AssetManager</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24</a:t>
            </a:fld>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88640"/>
            <a:ext cx="237172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391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Configuration du projet</a:t>
            </a:r>
          </a:p>
        </p:txBody>
      </p:sp>
      <p:sp>
        <p:nvSpPr>
          <p:cNvPr id="3" name="Sous-titre 2"/>
          <p:cNvSpPr>
            <a:spLocks noGrp="1"/>
          </p:cNvSpPr>
          <p:nvPr>
            <p:ph type="subTitle" idx="1"/>
          </p:nvPr>
        </p:nvSpPr>
        <p:spPr/>
        <p:txBody>
          <a:bodyPr/>
          <a:lstStyle/>
          <a:p>
            <a:r>
              <a:rPr lang="fr-FR" dirty="0"/>
              <a:t>AndroidManifest.xml</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25</a:t>
            </a:fld>
            <a:endParaRPr lang="fr-FR"/>
          </a:p>
        </p:txBody>
      </p:sp>
    </p:spTree>
    <p:extLst>
      <p:ext uri="{BB962C8B-B14F-4D97-AF65-F5344CB8AC3E}">
        <p14:creationId xmlns:p14="http://schemas.microsoft.com/office/powerpoint/2010/main" val="1174812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AndroidManifest.xml</a:t>
            </a:r>
            <a:br>
              <a:rPr lang="fr-FR" dirty="0"/>
            </a:b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992" y="3076330"/>
            <a:ext cx="5184576" cy="3803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26</a:t>
            </a:fld>
            <a:endParaRPr lang="fr-FR"/>
          </a:p>
        </p:txBody>
      </p:sp>
      <p:sp>
        <p:nvSpPr>
          <p:cNvPr id="5" name="ZoneTexte 4"/>
          <p:cNvSpPr txBox="1"/>
          <p:nvPr/>
        </p:nvSpPr>
        <p:spPr>
          <a:xfrm>
            <a:off x="539552" y="1028635"/>
            <a:ext cx="7704856" cy="1200329"/>
          </a:xfrm>
          <a:prstGeom prst="rect">
            <a:avLst/>
          </a:prstGeom>
          <a:noFill/>
        </p:spPr>
        <p:txBody>
          <a:bodyPr wrap="square" rtlCol="0">
            <a:spAutoFit/>
          </a:bodyPr>
          <a:lstStyle/>
          <a:p>
            <a:r>
              <a:rPr lang="fr-FR" dirty="0"/>
              <a:t>Il définit le comportement de votre application au système Android. Ce fichier définit par exemple (Le nom, l’icône, la version min du SDK, les activités, les services, etc…).</a:t>
            </a:r>
          </a:p>
          <a:p>
            <a:endParaRPr lang="fr-FR" dirty="0"/>
          </a:p>
        </p:txBody>
      </p:sp>
      <p:sp>
        <p:nvSpPr>
          <p:cNvPr id="3" name="Espace réservé du contenu 2"/>
          <p:cNvSpPr>
            <a:spLocks noGrp="1"/>
          </p:cNvSpPr>
          <p:nvPr>
            <p:ph sz="quarter" idx="1"/>
          </p:nvPr>
        </p:nvSpPr>
        <p:spPr>
          <a:xfrm>
            <a:off x="179004" y="2060848"/>
            <a:ext cx="3960948" cy="4752528"/>
          </a:xfrm>
        </p:spPr>
        <p:txBody>
          <a:bodyPr>
            <a:normAutofit fontScale="92500"/>
          </a:bodyPr>
          <a:lstStyle/>
          <a:p>
            <a:pPr fontAlgn="base"/>
            <a:r>
              <a:rPr lang="fr-FR" dirty="0"/>
              <a:t>La balise </a:t>
            </a:r>
            <a:r>
              <a:rPr lang="fr-FR" b="1" dirty="0"/>
              <a:t>“</a:t>
            </a:r>
            <a:r>
              <a:rPr lang="fr-FR" b="1" dirty="0" err="1"/>
              <a:t>manifest</a:t>
            </a:r>
            <a:r>
              <a:rPr lang="fr-FR" b="1" dirty="0"/>
              <a:t>”,</a:t>
            </a:r>
            <a:r>
              <a:rPr lang="fr-FR" dirty="0"/>
              <a:t> elle contient plusieurs arguments:</a:t>
            </a:r>
          </a:p>
          <a:p>
            <a:pPr lvl="1" fontAlgn="base"/>
            <a:r>
              <a:rPr lang="fr-FR" dirty="0"/>
              <a:t> « </a:t>
            </a:r>
            <a:r>
              <a:rPr lang="fr-FR" b="1" dirty="0"/>
              <a:t>package</a:t>
            </a:r>
            <a:r>
              <a:rPr lang="fr-FR" dirty="0"/>
              <a:t> », qui donne le nom du package dans lequel se trouve votre activité principale.</a:t>
            </a:r>
          </a:p>
          <a:p>
            <a:pPr lvl="1" fontAlgn="base"/>
            <a:r>
              <a:rPr lang="fr-FR" dirty="0"/>
              <a:t>« </a:t>
            </a:r>
            <a:r>
              <a:rPr lang="fr-FR" b="1" dirty="0" err="1"/>
              <a:t>versionCode</a:t>
            </a:r>
            <a:r>
              <a:rPr lang="fr-FR" dirty="0"/>
              <a:t> » qui donne la version du code de l’application, non visible pour l’utilisateur </a:t>
            </a:r>
          </a:p>
          <a:p>
            <a:pPr lvl="1" fontAlgn="base"/>
            <a:r>
              <a:rPr lang="fr-FR" dirty="0"/>
              <a:t>« </a:t>
            </a:r>
            <a:r>
              <a:rPr lang="fr-FR" b="1" dirty="0" err="1"/>
              <a:t>versionName</a:t>
            </a:r>
            <a:r>
              <a:rPr lang="fr-FR" dirty="0"/>
              <a:t> » qui donne la version de l’application, visible sur Google Play.</a:t>
            </a:r>
          </a:p>
          <a:p>
            <a:endParaRPr lang="fr-FR" dirty="0"/>
          </a:p>
        </p:txBody>
      </p:sp>
    </p:spTree>
    <p:extLst>
      <p:ext uri="{BB962C8B-B14F-4D97-AF65-F5344CB8AC3E}">
        <p14:creationId xmlns:p14="http://schemas.microsoft.com/office/powerpoint/2010/main" val="3217155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AndroidManifest.xml</a:t>
            </a:r>
            <a:endParaRPr lang="fr-FR" dirty="0"/>
          </a:p>
        </p:txBody>
      </p:sp>
      <p:sp>
        <p:nvSpPr>
          <p:cNvPr id="3" name="Espace réservé du contenu 2"/>
          <p:cNvSpPr>
            <a:spLocks noGrp="1"/>
          </p:cNvSpPr>
          <p:nvPr>
            <p:ph sz="quarter" idx="1"/>
          </p:nvPr>
        </p:nvSpPr>
        <p:spPr/>
        <p:txBody>
          <a:bodyPr>
            <a:normAutofit fontScale="77500" lnSpcReduction="20000"/>
          </a:bodyPr>
          <a:lstStyle/>
          <a:p>
            <a:pPr fontAlgn="base"/>
            <a:r>
              <a:rPr lang="fr-FR" dirty="0"/>
              <a:t>La balise </a:t>
            </a:r>
            <a:r>
              <a:rPr lang="fr-FR" b="1" dirty="0"/>
              <a:t>“application” </a:t>
            </a:r>
            <a:r>
              <a:rPr lang="fr-FR" dirty="0"/>
              <a:t>sert à la déclaration de différentes propriétés de votre application :</a:t>
            </a:r>
          </a:p>
          <a:p>
            <a:pPr lvl="1" fontAlgn="base"/>
            <a:r>
              <a:rPr lang="fr-FR" b="1" dirty="0" err="1"/>
              <a:t>android:icon</a:t>
            </a:r>
            <a:r>
              <a:rPr lang="fr-FR" b="1" dirty="0"/>
              <a:t> </a:t>
            </a:r>
            <a:r>
              <a:rPr lang="fr-FR" dirty="0"/>
              <a:t>: L’emplacement où se trouve l’icône de votre application.</a:t>
            </a:r>
          </a:p>
          <a:p>
            <a:pPr lvl="1" fontAlgn="base"/>
            <a:r>
              <a:rPr lang="fr-FR" b="1" dirty="0" err="1"/>
              <a:t>android:label</a:t>
            </a:r>
            <a:r>
              <a:rPr lang="fr-FR" b="1" dirty="0"/>
              <a:t> </a:t>
            </a:r>
            <a:r>
              <a:rPr lang="fr-FR" dirty="0"/>
              <a:t>: Le nom de votre application (il se trouve dans strings.xml).</a:t>
            </a:r>
          </a:p>
          <a:p>
            <a:pPr lvl="1" fontAlgn="base"/>
            <a:r>
              <a:rPr lang="fr-FR" b="1" dirty="0" err="1"/>
              <a:t>android:theme</a:t>
            </a:r>
            <a:r>
              <a:rPr lang="fr-FR" b="1" dirty="0"/>
              <a:t>=”@style/</a:t>
            </a:r>
            <a:r>
              <a:rPr lang="fr-FR" b="1" dirty="0" err="1"/>
              <a:t>AppTheme</a:t>
            </a:r>
            <a:r>
              <a:rPr lang="fr-FR" b="1" dirty="0"/>
              <a:t>”</a:t>
            </a:r>
            <a:r>
              <a:rPr lang="fr-FR" dirty="0"/>
              <a:t> : Spécifier le thème utilisé par votre application. Ce thème pointe vers le style </a:t>
            </a:r>
            <a:r>
              <a:rPr lang="fr-FR" dirty="0" err="1"/>
              <a:t>AppTheme</a:t>
            </a:r>
            <a:r>
              <a:rPr lang="fr-FR" dirty="0"/>
              <a:t> </a:t>
            </a:r>
            <a:r>
              <a:rPr lang="fr-FR" dirty="0" err="1"/>
              <a:t>declaré</a:t>
            </a:r>
            <a:r>
              <a:rPr lang="fr-FR" dirty="0"/>
              <a:t> dans le fichier styles.xml</a:t>
            </a:r>
          </a:p>
          <a:p>
            <a:pPr fontAlgn="base"/>
            <a:r>
              <a:rPr lang="fr-FR" dirty="0"/>
              <a:t>La balise </a:t>
            </a:r>
            <a:r>
              <a:rPr lang="fr-FR" b="1" dirty="0"/>
              <a:t>“</a:t>
            </a:r>
            <a:r>
              <a:rPr lang="fr-FR" b="1" dirty="0" err="1"/>
              <a:t>activity</a:t>
            </a:r>
            <a:r>
              <a:rPr lang="fr-FR" b="1" dirty="0"/>
              <a:t>” </a:t>
            </a:r>
            <a:r>
              <a:rPr lang="fr-FR" dirty="0"/>
              <a:t>permet de déclarer une activité. A chaque nouvelle activité, il faut remettre cette balise.</a:t>
            </a:r>
          </a:p>
          <a:p>
            <a:pPr lvl="1" fontAlgn="base"/>
            <a:r>
              <a:rPr lang="fr-FR" b="1" dirty="0" err="1"/>
              <a:t>android:name</a:t>
            </a:r>
            <a:r>
              <a:rPr lang="fr-FR" b="1" dirty="0"/>
              <a:t> </a:t>
            </a:r>
            <a:r>
              <a:rPr lang="fr-FR" dirty="0"/>
              <a:t>: le nom de la classe java qui représente l’activité. Le nom doit commencer par un . et on ne met pas le .java à la fin.</a:t>
            </a:r>
          </a:p>
          <a:p>
            <a:pPr lvl="1" fontAlgn="base"/>
            <a:r>
              <a:rPr lang="fr-FR" b="1" dirty="0" err="1"/>
              <a:t>android:label</a:t>
            </a:r>
            <a:r>
              <a:rPr lang="fr-FR" b="1" dirty="0"/>
              <a:t> </a:t>
            </a:r>
            <a:r>
              <a:rPr lang="fr-FR" dirty="0"/>
              <a:t>: le label de l’activité en question</a:t>
            </a:r>
          </a:p>
          <a:p>
            <a:pPr lvl="1" fontAlgn="base"/>
            <a:r>
              <a:rPr lang="fr-FR" b="1" dirty="0" err="1"/>
              <a:t>intent-filter</a:t>
            </a:r>
            <a:r>
              <a:rPr lang="fr-FR" dirty="0"/>
              <a:t> : c’est pour spécifier une action.</a:t>
            </a:r>
          </a:p>
          <a:p>
            <a:pPr lvl="2" fontAlgn="base"/>
            <a:r>
              <a:rPr lang="fr-FR" dirty="0"/>
              <a:t>la sous balise </a:t>
            </a:r>
            <a:r>
              <a:rPr lang="fr-FR" b="1" dirty="0"/>
              <a:t>action </a:t>
            </a:r>
            <a:r>
              <a:rPr lang="fr-FR" dirty="0"/>
              <a:t>est pour spécifier l’action à exécuter, dans notre cas c’est le main.</a:t>
            </a:r>
          </a:p>
          <a:p>
            <a:pPr lvl="2" fontAlgn="base"/>
            <a:r>
              <a:rPr lang="fr-FR" dirty="0"/>
              <a:t>la sous balise </a:t>
            </a:r>
            <a:r>
              <a:rPr lang="fr-FR" b="1" dirty="0" err="1"/>
              <a:t>category</a:t>
            </a:r>
            <a:r>
              <a:rPr lang="fr-FR" b="1" dirty="0"/>
              <a:t> </a:t>
            </a:r>
            <a:r>
              <a:rPr lang="fr-FR" dirty="0"/>
              <a:t>est là pour spécifier la catégorie de l’action.</a:t>
            </a:r>
          </a:p>
          <a:p>
            <a:pPr lvl="2" fontAlgn="base"/>
            <a:r>
              <a:rPr lang="fr-FR" dirty="0"/>
              <a:t>Voici un lien qui explique les différents types d’actions et de catégories:</a:t>
            </a:r>
            <a:r>
              <a:rPr lang="fr-FR"/>
              <a:t> </a:t>
            </a:r>
            <a:r>
              <a:rPr lang="fr-FR" u="sng">
                <a:hlinkClick r:id="rId2"/>
              </a:rPr>
              <a:t>http://developer.android.com/guide/components/intents-filters.html.</a:t>
            </a:r>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27</a:t>
            </a:fld>
            <a:endParaRPr lang="fr-FR"/>
          </a:p>
        </p:txBody>
      </p:sp>
    </p:spTree>
    <p:extLst>
      <p:ext uri="{BB962C8B-B14F-4D97-AF65-F5344CB8AC3E}">
        <p14:creationId xmlns:p14="http://schemas.microsoft.com/office/powerpoint/2010/main" val="3739331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28</a:t>
            </a:fld>
            <a:endParaRPr lang="fr-FR"/>
          </a:p>
        </p:txBody>
      </p:sp>
      <p:sp>
        <p:nvSpPr>
          <p:cNvPr id="5" name="Titre 1"/>
          <p:cNvSpPr>
            <a:spLocks noGrp="1"/>
          </p:cNvSpPr>
          <p:nvPr>
            <p:ph type="ctrTitle"/>
          </p:nvPr>
        </p:nvSpPr>
        <p:spPr/>
        <p:txBody>
          <a:bodyPr/>
          <a:lstStyle/>
          <a:p>
            <a:r>
              <a:rPr lang="fr-FR" dirty="0"/>
              <a:t>Les sources et le généré</a:t>
            </a:r>
          </a:p>
        </p:txBody>
      </p:sp>
    </p:spTree>
    <p:extLst>
      <p:ext uri="{BB962C8B-B14F-4D97-AF65-F5344CB8AC3E}">
        <p14:creationId xmlns:p14="http://schemas.microsoft.com/office/powerpoint/2010/main" val="1673111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0349" y="4671"/>
            <a:ext cx="5338936" cy="976057"/>
          </a:xfrm>
        </p:spPr>
        <p:txBody>
          <a:bodyPr/>
          <a:lstStyle/>
          <a:p>
            <a:r>
              <a:rPr lang="fr-FR" dirty="0"/>
              <a:t>Les sources et le </a:t>
            </a:r>
            <a:r>
              <a:rPr lang="fr-FR" dirty="0" err="1"/>
              <a:t>génére</a:t>
            </a:r>
            <a:endParaRPr lang="fr-FR" dirty="0"/>
          </a:p>
        </p:txBody>
      </p:sp>
      <p:sp>
        <p:nvSpPr>
          <p:cNvPr id="3" name="Espace réservé du contenu 2"/>
          <p:cNvSpPr>
            <a:spLocks noGrp="1"/>
          </p:cNvSpPr>
          <p:nvPr>
            <p:ph sz="quarter" idx="1"/>
          </p:nvPr>
        </p:nvSpPr>
        <p:spPr>
          <a:xfrm>
            <a:off x="457200" y="1052736"/>
            <a:ext cx="5122912" cy="5668672"/>
          </a:xfrm>
        </p:spPr>
        <p:txBody>
          <a:bodyPr>
            <a:noAutofit/>
          </a:bodyPr>
          <a:lstStyle/>
          <a:p>
            <a:pPr fontAlgn="base"/>
            <a:r>
              <a:rPr lang="fr-FR" altLang="fr-FR" sz="1600" b="1" dirty="0"/>
              <a:t>src</a:t>
            </a:r>
            <a:r>
              <a:rPr lang="fr-FR" altLang="fr-FR" sz="1600" dirty="0"/>
              <a:t> : D</a:t>
            </a:r>
            <a:r>
              <a:rPr lang="fr-FR" sz="1600" dirty="0"/>
              <a:t>ossier contient les sources de votre application (code JAVA) et les packages.</a:t>
            </a:r>
          </a:p>
          <a:p>
            <a:pPr lvl="1" fontAlgn="base"/>
            <a:r>
              <a:rPr lang="fr-FR" sz="1600" b="1" dirty="0"/>
              <a:t>com.crm.calculatrice </a:t>
            </a:r>
            <a:r>
              <a:rPr lang="fr-FR" sz="1600" dirty="0"/>
              <a:t>: un package de votre application. Bien sûr vous pouvez avoir plusieurs packages dans votre application.</a:t>
            </a:r>
          </a:p>
          <a:p>
            <a:pPr lvl="1" fontAlgn="base"/>
            <a:r>
              <a:rPr lang="fr-FR" sz="1600" b="1" dirty="0"/>
              <a:t>MainActivity.java</a:t>
            </a:r>
            <a:r>
              <a:rPr lang="fr-FR" sz="1600" dirty="0"/>
              <a:t> : Notre principale activité.</a:t>
            </a:r>
          </a:p>
          <a:p>
            <a:r>
              <a:rPr lang="fr-FR" sz="1600" b="1" dirty="0" err="1"/>
              <a:t>gen</a:t>
            </a:r>
            <a:r>
              <a:rPr lang="fr-FR" sz="1600" b="1" dirty="0"/>
              <a:t> </a:t>
            </a:r>
            <a:r>
              <a:rPr lang="fr-FR" sz="1600" dirty="0"/>
              <a:t>: Dossier qui contiendra les fichiers R.java ( généré automatiquement à partir de vos ressources, il contient nom donnés aux boutons, </a:t>
            </a:r>
            <a:r>
              <a:rPr lang="fr-FR" sz="1600" dirty="0" err="1"/>
              <a:t>textbox</a:t>
            </a:r>
            <a:r>
              <a:rPr lang="fr-FR" sz="1600" dirty="0"/>
              <a:t>..) et BuildConfig.java (permettant de gérer l’affichage des logs uniquement pendant les phases de développement et tests).</a:t>
            </a:r>
          </a:p>
          <a:p>
            <a:pPr lvl="1" fontAlgn="base"/>
            <a:r>
              <a:rPr lang="fr-FR" sz="1600" b="1" dirty="0"/>
              <a:t>R.java </a:t>
            </a:r>
            <a:r>
              <a:rPr lang="fr-FR" sz="1600" dirty="0"/>
              <a:t>: Ce fichier est automatiquement généré par le SDK Android à chaque pré-compilation.</a:t>
            </a:r>
          </a:p>
          <a:p>
            <a:pPr lvl="1" fontAlgn="base"/>
            <a:r>
              <a:rPr lang="fr-FR" sz="1600" b="1" dirty="0"/>
              <a:t>BuildConfig.java</a:t>
            </a:r>
            <a:r>
              <a:rPr lang="fr-FR" sz="1600" dirty="0"/>
              <a:t>: Sera automatiquement mis à jour lors de la création de la version finale de l’</a:t>
            </a:r>
            <a:r>
              <a:rPr lang="fr-FR" sz="1600" dirty="0" err="1"/>
              <a:t>Apk</a:t>
            </a:r>
            <a:r>
              <a:rPr lang="fr-FR" sz="1600" dirty="0"/>
              <a:t> afin de </a:t>
            </a:r>
            <a:r>
              <a:rPr lang="fr-FR" sz="1600" dirty="0" err="1"/>
              <a:t>desactive</a:t>
            </a:r>
            <a:r>
              <a:rPr lang="fr-FR" sz="1600" dirty="0"/>
              <a:t> les logs.</a:t>
            </a:r>
          </a:p>
          <a:p>
            <a:r>
              <a:rPr lang="fr-FR" altLang="fr-FR" sz="1600" b="1" dirty="0"/>
              <a:t>bin</a:t>
            </a:r>
            <a:r>
              <a:rPr lang="fr-FR" altLang="fr-FR" sz="1600" dirty="0"/>
              <a:t> : les </a:t>
            </a:r>
            <a:r>
              <a:rPr lang="fr-FR" altLang="fr-FR" sz="1600" dirty="0" err="1"/>
              <a:t>bytecodes</a:t>
            </a:r>
            <a:r>
              <a:rPr lang="fr-FR" altLang="fr-FR" sz="1600" dirty="0"/>
              <a:t> java</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29</a:t>
            </a:fld>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836712"/>
            <a:ext cx="326979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4714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plateforme android</a:t>
            </a:r>
          </a:p>
        </p:txBody>
      </p:sp>
      <p:sp>
        <p:nvSpPr>
          <p:cNvPr id="3" name="Espace réservé du contenu 2"/>
          <p:cNvSpPr>
            <a:spLocks noGrp="1"/>
          </p:cNvSpPr>
          <p:nvPr>
            <p:ph sz="quarter" idx="1"/>
          </p:nvPr>
        </p:nvSpPr>
        <p:spPr>
          <a:xfrm>
            <a:off x="457200" y="1600201"/>
            <a:ext cx="8229600" cy="676672"/>
          </a:xfrm>
        </p:spPr>
        <p:txBody>
          <a:bodyPr/>
          <a:lstStyle/>
          <a:p>
            <a:endParaRPr lang="fr-FR" dirty="0"/>
          </a:p>
        </p:txBody>
      </p:sp>
      <p:pic>
        <p:nvPicPr>
          <p:cNvPr id="4" name="Picture 8" descr="http://android-france.fr/wp-content/uploads/2009/11/Android-Sche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5536" y="1484784"/>
            <a:ext cx="7981950" cy="5040412"/>
          </a:xfrm>
          <a:prstGeom prst="rect">
            <a:avLst/>
          </a:prstGeom>
          <a:noFill/>
        </p:spPr>
      </p:pic>
      <p:sp>
        <p:nvSpPr>
          <p:cNvPr id="5" name="Espace réservé du numéro de diapositive 4"/>
          <p:cNvSpPr>
            <a:spLocks noGrp="1"/>
          </p:cNvSpPr>
          <p:nvPr>
            <p:ph type="sldNum" sz="quarter" idx="15"/>
          </p:nvPr>
        </p:nvSpPr>
        <p:spPr/>
        <p:txBody>
          <a:bodyPr/>
          <a:lstStyle/>
          <a:p>
            <a:fld id="{384F8F30-306B-41BF-A053-882421CA3BDD}" type="slidenum">
              <a:rPr lang="fr-FR" smtClean="0"/>
              <a:t>3</a:t>
            </a:fld>
            <a:endParaRPr lang="fr-FR"/>
          </a:p>
        </p:txBody>
      </p:sp>
    </p:spTree>
    <p:extLst>
      <p:ext uri="{BB962C8B-B14F-4D97-AF65-F5344CB8AC3E}">
        <p14:creationId xmlns:p14="http://schemas.microsoft.com/office/powerpoint/2010/main" val="3939885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806" y="72232"/>
            <a:ext cx="5818386" cy="787400"/>
          </a:xfrm>
        </p:spPr>
        <p:txBody>
          <a:bodyPr>
            <a:normAutofit/>
          </a:bodyPr>
          <a:lstStyle/>
          <a:p>
            <a:r>
              <a:rPr lang="fr-FR" dirty="0"/>
              <a:t>R.java</a:t>
            </a:r>
          </a:p>
        </p:txBody>
      </p:sp>
      <p:sp>
        <p:nvSpPr>
          <p:cNvPr id="3" name="Espace réservé du contenu 2"/>
          <p:cNvSpPr>
            <a:spLocks noGrp="1"/>
          </p:cNvSpPr>
          <p:nvPr>
            <p:ph sz="quarter" idx="1"/>
          </p:nvPr>
        </p:nvSpPr>
        <p:spPr>
          <a:xfrm>
            <a:off x="306931" y="1169726"/>
            <a:ext cx="2839963" cy="1165486"/>
          </a:xfrm>
        </p:spPr>
        <p:txBody>
          <a:bodyPr>
            <a:normAutofit fontScale="70000" lnSpcReduction="20000"/>
          </a:bodyPr>
          <a:lstStyle/>
          <a:p>
            <a:r>
              <a:rPr lang="fr-FR" altLang="fr-FR" dirty="0"/>
              <a:t>Les ressources ajoutées se retrouvent comme attribut dans le fichier R.java:</a:t>
            </a:r>
          </a:p>
          <a:p>
            <a:endParaRPr lang="fr-FR" dirty="0"/>
          </a:p>
        </p:txBody>
      </p:sp>
      <p:sp>
        <p:nvSpPr>
          <p:cNvPr id="5" name="Espace réservé du texte 6"/>
          <p:cNvSpPr>
            <a:spLocks noGrp="1"/>
          </p:cNvSpPr>
          <p:nvPr/>
        </p:nvSpPr>
        <p:spPr bwMode="auto">
          <a:xfrm>
            <a:off x="1061001" y="929481"/>
            <a:ext cx="42672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endParaRPr lang="fr-FR" altLang="fr-FR" sz="2000" dirty="0"/>
          </a:p>
        </p:txBody>
      </p:sp>
      <p:sp>
        <p:nvSpPr>
          <p:cNvPr id="6" name="Espace réservé du numéro de diapositive 4"/>
          <p:cNvSpPr>
            <a:spLocks noGrp="1"/>
          </p:cNvSpPr>
          <p:nvPr/>
        </p:nvSpPr>
        <p:spPr bwMode="auto">
          <a:xfrm>
            <a:off x="8068468" y="167481"/>
            <a:ext cx="981075"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GB"/>
            </a:defPPr>
            <a:lvl1pPr algn="r"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eaLnBrk="1" hangingPunct="1"/>
            <a:fld id="{19EECCC0-0751-4D0F-A322-DDAC94106D7B}" type="slidenum">
              <a:rPr lang="fr-FR" altLang="fr-FR" smtClean="0"/>
              <a:pPr eaLnBrk="1" hangingPunct="1"/>
              <a:t>30</a:t>
            </a:fld>
            <a:endParaRPr lang="fr-FR" altLang="fr-FR"/>
          </a:p>
        </p:txBody>
      </p:sp>
      <p:sp>
        <p:nvSpPr>
          <p:cNvPr id="7" name="Espace réservé du contenu 7"/>
          <p:cNvSpPr>
            <a:spLocks noGrp="1"/>
          </p:cNvSpPr>
          <p:nvPr/>
        </p:nvSpPr>
        <p:spPr bwMode="auto">
          <a:xfrm>
            <a:off x="4828381" y="859631"/>
            <a:ext cx="42672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a:buFontTx/>
              <a:buNone/>
              <a:defRPr/>
            </a:pPr>
            <a:r>
              <a:rPr lang="fr-FR" sz="1100" dirty="0"/>
              <a:t>/* AUTO-GENERATED FILE.  DO NOT MODIFY.</a:t>
            </a:r>
          </a:p>
          <a:p>
            <a:pPr>
              <a:buFontTx/>
              <a:buNone/>
              <a:defRPr/>
            </a:pPr>
            <a:r>
              <a:rPr lang="fr-FR" sz="1100" dirty="0"/>
              <a:t> *</a:t>
            </a:r>
          </a:p>
          <a:p>
            <a:pPr>
              <a:buFontTx/>
              <a:buNone/>
              <a:defRPr/>
            </a:pPr>
            <a:r>
              <a:rPr lang="fr-FR" sz="1100" dirty="0"/>
              <a:t> * This class </a:t>
            </a:r>
            <a:r>
              <a:rPr lang="fr-FR" sz="1100" dirty="0" err="1"/>
              <a:t>was</a:t>
            </a:r>
            <a:r>
              <a:rPr lang="fr-FR" sz="1100" dirty="0"/>
              <a:t> </a:t>
            </a:r>
            <a:r>
              <a:rPr lang="fr-FR" sz="1100" dirty="0" err="1"/>
              <a:t>automatically</a:t>
            </a:r>
            <a:r>
              <a:rPr lang="fr-FR" sz="1100" dirty="0"/>
              <a:t> </a:t>
            </a:r>
            <a:r>
              <a:rPr lang="fr-FR" sz="1100" dirty="0" err="1"/>
              <a:t>generated</a:t>
            </a:r>
            <a:r>
              <a:rPr lang="fr-FR" sz="1100" dirty="0"/>
              <a:t> by the</a:t>
            </a:r>
          </a:p>
          <a:p>
            <a:pPr>
              <a:buFontTx/>
              <a:buNone/>
              <a:defRPr/>
            </a:pPr>
            <a:r>
              <a:rPr lang="fr-FR" sz="1100" dirty="0"/>
              <a:t> * </a:t>
            </a:r>
            <a:r>
              <a:rPr lang="fr-FR" sz="1100" dirty="0" err="1"/>
              <a:t>aapt</a:t>
            </a:r>
            <a:r>
              <a:rPr lang="fr-FR" sz="1100" dirty="0"/>
              <a:t> </a:t>
            </a:r>
            <a:r>
              <a:rPr lang="fr-FR" sz="1100" dirty="0" err="1"/>
              <a:t>tool</a:t>
            </a:r>
            <a:r>
              <a:rPr lang="fr-FR" sz="1100" dirty="0"/>
              <a:t> </a:t>
            </a:r>
            <a:r>
              <a:rPr lang="fr-FR" sz="1100" dirty="0" err="1"/>
              <a:t>from</a:t>
            </a:r>
            <a:r>
              <a:rPr lang="fr-FR" sz="1100" dirty="0"/>
              <a:t> the </a:t>
            </a:r>
            <a:r>
              <a:rPr lang="fr-FR" sz="1100" dirty="0" err="1"/>
              <a:t>resource</a:t>
            </a:r>
            <a:r>
              <a:rPr lang="fr-FR" sz="1100" dirty="0"/>
              <a:t> data </a:t>
            </a:r>
            <a:r>
              <a:rPr lang="fr-FR" sz="1100" dirty="0" err="1"/>
              <a:t>it</a:t>
            </a:r>
            <a:r>
              <a:rPr lang="fr-FR" sz="1100" dirty="0"/>
              <a:t> </a:t>
            </a:r>
            <a:r>
              <a:rPr lang="fr-FR" sz="1100" dirty="0" err="1"/>
              <a:t>found</a:t>
            </a:r>
            <a:r>
              <a:rPr lang="fr-FR" sz="1100" dirty="0"/>
              <a:t>.  It</a:t>
            </a:r>
          </a:p>
          <a:p>
            <a:pPr>
              <a:buFontTx/>
              <a:buNone/>
              <a:defRPr/>
            </a:pPr>
            <a:r>
              <a:rPr lang="fr-FR" sz="1100" dirty="0"/>
              <a:t> * </a:t>
            </a:r>
            <a:r>
              <a:rPr lang="fr-FR" sz="1100" dirty="0" err="1"/>
              <a:t>should</a:t>
            </a:r>
            <a:r>
              <a:rPr lang="fr-FR" sz="1100" dirty="0"/>
              <a:t> not </a:t>
            </a:r>
            <a:r>
              <a:rPr lang="fr-FR" sz="1100" dirty="0" err="1"/>
              <a:t>be</a:t>
            </a:r>
            <a:r>
              <a:rPr lang="fr-FR" sz="1100" dirty="0"/>
              <a:t> </a:t>
            </a:r>
            <a:r>
              <a:rPr lang="fr-FR" sz="1100" dirty="0" err="1"/>
              <a:t>modified</a:t>
            </a:r>
            <a:r>
              <a:rPr lang="fr-FR" sz="1100" dirty="0"/>
              <a:t> by hand.</a:t>
            </a:r>
          </a:p>
          <a:p>
            <a:pPr>
              <a:buFontTx/>
              <a:buNone/>
              <a:defRPr/>
            </a:pPr>
            <a:r>
              <a:rPr lang="fr-FR" sz="1100" dirty="0"/>
              <a:t> */</a:t>
            </a:r>
          </a:p>
          <a:p>
            <a:pPr>
              <a:buFontTx/>
              <a:buNone/>
              <a:defRPr/>
            </a:pPr>
            <a:endParaRPr lang="fr-FR" sz="1100" dirty="0"/>
          </a:p>
          <a:p>
            <a:pPr>
              <a:buFontTx/>
              <a:buNone/>
              <a:defRPr/>
            </a:pPr>
            <a:r>
              <a:rPr lang="fr-FR" sz="1100" dirty="0"/>
              <a:t>package </a:t>
            </a:r>
            <a:r>
              <a:rPr lang="fr-FR" sz="1100" dirty="0" err="1"/>
              <a:t>com.example.android.skeletonapp</a:t>
            </a:r>
            <a:r>
              <a:rPr lang="fr-FR" sz="1100" dirty="0"/>
              <a:t>;</a:t>
            </a:r>
          </a:p>
          <a:p>
            <a:pPr>
              <a:buFontTx/>
              <a:buNone/>
              <a:defRPr/>
            </a:pPr>
            <a:endParaRPr lang="fr-FR" sz="1100" dirty="0"/>
          </a:p>
          <a:p>
            <a:pPr>
              <a:buFontTx/>
              <a:buNone/>
              <a:defRPr/>
            </a:pPr>
            <a:r>
              <a:rPr lang="fr-FR" sz="1100" dirty="0"/>
              <a:t>public final class R {</a:t>
            </a:r>
          </a:p>
          <a:p>
            <a:pPr>
              <a:buFontTx/>
              <a:buNone/>
              <a:defRPr/>
            </a:pPr>
            <a:r>
              <a:rPr lang="fr-FR" sz="1100" dirty="0"/>
              <a:t>    public static final class </a:t>
            </a:r>
            <a:r>
              <a:rPr lang="fr-FR" sz="1100" dirty="0" err="1"/>
              <a:t>attr</a:t>
            </a:r>
            <a:r>
              <a:rPr lang="fr-FR" sz="1100" dirty="0"/>
              <a:t> {</a:t>
            </a:r>
          </a:p>
          <a:p>
            <a:pPr>
              <a:buFontTx/>
              <a:buNone/>
              <a:defRPr/>
            </a:pPr>
            <a:r>
              <a:rPr lang="fr-FR" sz="1100" dirty="0"/>
              <a:t>    }</a:t>
            </a:r>
          </a:p>
          <a:p>
            <a:pPr>
              <a:buFontTx/>
              <a:buNone/>
              <a:defRPr/>
            </a:pPr>
            <a:r>
              <a:rPr lang="fr-FR" sz="1100" dirty="0"/>
              <a:t>    public static final class </a:t>
            </a:r>
            <a:r>
              <a:rPr lang="fr-FR" sz="1100" dirty="0" err="1"/>
              <a:t>color</a:t>
            </a:r>
            <a:r>
              <a:rPr lang="fr-FR" sz="1100" dirty="0"/>
              <a:t> {</a:t>
            </a:r>
          </a:p>
          <a:p>
            <a:pPr>
              <a:buFontTx/>
              <a:buNone/>
              <a:defRPr/>
            </a:pPr>
            <a:r>
              <a:rPr lang="fr-FR" sz="1100" dirty="0"/>
              <a:t>	public static final int </a:t>
            </a:r>
            <a:r>
              <a:rPr lang="fr-FR" sz="1100" dirty="0" err="1"/>
              <a:t>red</a:t>
            </a:r>
            <a:r>
              <a:rPr lang="fr-FR" sz="1100" dirty="0"/>
              <a:t>=0x7f040000;</a:t>
            </a:r>
          </a:p>
          <a:p>
            <a:pPr>
              <a:buFontTx/>
              <a:buNone/>
              <a:defRPr/>
            </a:pPr>
            <a:r>
              <a:rPr lang="fr-FR" sz="1100" dirty="0"/>
              <a:t>    }</a:t>
            </a:r>
          </a:p>
          <a:p>
            <a:pPr>
              <a:buFontTx/>
              <a:buNone/>
              <a:defRPr/>
            </a:pPr>
            <a:r>
              <a:rPr lang="fr-FR" sz="1100" dirty="0"/>
              <a:t>    public static final class drawable {</a:t>
            </a:r>
          </a:p>
          <a:p>
            <a:pPr>
              <a:buFontTx/>
              <a:buNone/>
              <a:defRPr/>
            </a:pPr>
            <a:r>
              <a:rPr lang="fr-FR" sz="1100" dirty="0"/>
              <a:t>	public static final int </a:t>
            </a:r>
            <a:r>
              <a:rPr lang="fr-FR" sz="1100" dirty="0" err="1"/>
              <a:t>btn_check_buttonless_off</a:t>
            </a:r>
            <a:r>
              <a:rPr lang="fr-FR" sz="1100" dirty="0"/>
              <a:t>=0x7f020000;</a:t>
            </a:r>
          </a:p>
          <a:p>
            <a:pPr>
              <a:buFontTx/>
              <a:buNone/>
              <a:defRPr/>
            </a:pPr>
            <a:r>
              <a:rPr lang="fr-FR" sz="1100" dirty="0"/>
              <a:t>	public static final int </a:t>
            </a:r>
            <a:r>
              <a:rPr lang="fr-FR" sz="1100" dirty="0" err="1"/>
              <a:t>btn_check_buttonless_on</a:t>
            </a:r>
            <a:r>
              <a:rPr lang="fr-FR" sz="1100" dirty="0"/>
              <a:t>=0x7f020001;</a:t>
            </a:r>
          </a:p>
          <a:p>
            <a:pPr>
              <a:buFontTx/>
              <a:buNone/>
              <a:defRPr/>
            </a:pPr>
            <a:r>
              <a:rPr lang="fr-FR" sz="1100" dirty="0"/>
              <a:t>    }</a:t>
            </a:r>
          </a:p>
          <a:p>
            <a:pPr>
              <a:buFontTx/>
              <a:buNone/>
              <a:defRPr/>
            </a:pPr>
            <a:r>
              <a:rPr lang="fr-FR" sz="1100" dirty="0"/>
              <a:t>    public static final class id {</a:t>
            </a:r>
          </a:p>
          <a:p>
            <a:pPr>
              <a:buFontTx/>
              <a:buNone/>
              <a:defRPr/>
            </a:pPr>
            <a:r>
              <a:rPr lang="fr-FR" sz="1100" dirty="0"/>
              <a:t>	public static final int back=0x7f07001b;</a:t>
            </a:r>
          </a:p>
          <a:p>
            <a:pPr>
              <a:buFontTx/>
              <a:buNone/>
              <a:defRPr/>
            </a:pPr>
            <a:r>
              <a:rPr lang="fr-FR" sz="1100" dirty="0"/>
              <a:t>    }</a:t>
            </a:r>
          </a:p>
          <a:p>
            <a:pPr>
              <a:buFontTx/>
              <a:buNone/>
              <a:defRPr/>
            </a:pPr>
            <a:r>
              <a:rPr lang="fr-FR" sz="1100" dirty="0"/>
              <a:t>    public static final class layout {</a:t>
            </a:r>
          </a:p>
          <a:p>
            <a:pPr>
              <a:buFontTx/>
              <a:buNone/>
              <a:defRPr/>
            </a:pPr>
            <a:r>
              <a:rPr lang="fr-FR" sz="1100" dirty="0"/>
              <a:t>	public static final int </a:t>
            </a:r>
            <a:r>
              <a:rPr lang="fr-FR" sz="1100" dirty="0" err="1"/>
              <a:t>imageview</a:t>
            </a:r>
            <a:r>
              <a:rPr lang="fr-FR" sz="1100" dirty="0"/>
              <a:t>=0x7f030001;</a:t>
            </a:r>
          </a:p>
          <a:p>
            <a:pPr>
              <a:buFontTx/>
              <a:buNone/>
              <a:defRPr/>
            </a:pPr>
            <a:r>
              <a:rPr lang="fr-FR" sz="1100" dirty="0"/>
              <a:t>    }</a:t>
            </a:r>
          </a:p>
          <a:p>
            <a:pPr>
              <a:buFontTx/>
              <a:buNone/>
              <a:defRPr/>
            </a:pPr>
            <a:r>
              <a:rPr lang="fr-FR" sz="1100" dirty="0"/>
              <a:t>    public static final class string {</a:t>
            </a:r>
          </a:p>
          <a:p>
            <a:pPr>
              <a:buFontTx/>
              <a:buNone/>
              <a:defRPr/>
            </a:pPr>
            <a:r>
              <a:rPr lang="fr-FR" sz="1100" dirty="0"/>
              <a:t>	public static final int </a:t>
            </a:r>
            <a:r>
              <a:rPr lang="fr-FR" sz="1100" dirty="0" err="1"/>
              <a:t>app</a:t>
            </a:r>
            <a:r>
              <a:rPr lang="fr-FR" sz="1100" dirty="0"/>
              <a:t>=0x7f050000;</a:t>
            </a:r>
          </a:p>
          <a:p>
            <a:pPr>
              <a:buFontTx/>
              <a:buNone/>
              <a:defRPr/>
            </a:pPr>
            <a:r>
              <a:rPr lang="fr-FR" sz="1100" dirty="0"/>
              <a:t>    }</a:t>
            </a:r>
          </a:p>
          <a:p>
            <a:pPr>
              <a:buFontTx/>
              <a:buNone/>
              <a:defRPr/>
            </a:pPr>
            <a:r>
              <a:rPr lang="fr-FR" sz="1100" dirty="0"/>
              <a:t>    public static final class style {</a:t>
            </a:r>
          </a:p>
          <a:p>
            <a:pPr>
              <a:buFontTx/>
              <a:buNone/>
              <a:defRPr/>
            </a:pPr>
            <a:r>
              <a:rPr lang="fr-FR" sz="1100" dirty="0"/>
              <a:t>        public static final int </a:t>
            </a:r>
            <a:r>
              <a:rPr lang="fr-FR" sz="1100" dirty="0" err="1"/>
              <a:t>ActionButton</a:t>
            </a:r>
            <a:r>
              <a:rPr lang="fr-FR" sz="1100" dirty="0"/>
              <a:t>=0x7f060000;</a:t>
            </a:r>
          </a:p>
          <a:p>
            <a:pPr>
              <a:buFontTx/>
              <a:buNone/>
              <a:defRPr/>
            </a:pPr>
            <a:r>
              <a:rPr lang="fr-FR" sz="1100" dirty="0"/>
              <a:t>    }</a:t>
            </a:r>
          </a:p>
          <a:p>
            <a:pPr>
              <a:buFontTx/>
              <a:buNone/>
              <a:defRPr/>
            </a:pPr>
            <a:r>
              <a:rPr lang="fr-FR" sz="1100" dirty="0"/>
              <a:t>}</a:t>
            </a:r>
          </a:p>
          <a:p>
            <a:pPr>
              <a:buFontTx/>
              <a:buNone/>
              <a:defRPr/>
            </a:pPr>
            <a:endParaRPr lang="fr-FR" sz="1100" dirty="0"/>
          </a:p>
        </p:txBody>
      </p:sp>
      <p:sp>
        <p:nvSpPr>
          <p:cNvPr id="8" name="ZoneTexte 8"/>
          <p:cNvSpPr txBox="1">
            <a:spLocks noChangeArrowheads="1"/>
          </p:cNvSpPr>
          <p:nvPr/>
        </p:nvSpPr>
        <p:spPr bwMode="auto">
          <a:xfrm>
            <a:off x="1056481" y="2012156"/>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GB"/>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285750" indent="-285750" eaLnBrk="1" hangingPunct="1">
              <a:buFont typeface="Arial" panose="020B0604020202020204" pitchFamily="34" charset="0"/>
              <a:buChar char="•"/>
            </a:pPr>
            <a:r>
              <a:rPr lang="fr-FR" altLang="fr-FR" sz="1400" dirty="0"/>
              <a:t>Car la couleur </a:t>
            </a:r>
            <a:r>
              <a:rPr lang="fr-FR" altLang="fr-FR" sz="1400" dirty="0" err="1"/>
              <a:t>red</a:t>
            </a:r>
            <a:r>
              <a:rPr lang="fr-FR" altLang="fr-FR" sz="1400" dirty="0"/>
              <a:t> a été défini dans colors.xml</a:t>
            </a:r>
          </a:p>
        </p:txBody>
      </p:sp>
      <p:sp>
        <p:nvSpPr>
          <p:cNvPr id="9" name="ZoneTexte 9"/>
          <p:cNvSpPr txBox="1">
            <a:spLocks noChangeArrowheads="1"/>
          </p:cNvSpPr>
          <p:nvPr/>
        </p:nvSpPr>
        <p:spPr bwMode="auto">
          <a:xfrm>
            <a:off x="408781" y="2732881"/>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GB"/>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285750" indent="-285750" eaLnBrk="1" hangingPunct="1">
              <a:buFont typeface="Arial" panose="020B0604020202020204" pitchFamily="34" charset="0"/>
              <a:buChar char="•"/>
            </a:pPr>
            <a:r>
              <a:rPr lang="fr-FR" altLang="fr-FR" sz="1400" dirty="0"/>
              <a:t>Car les fichiers existent dans le dossier drawable</a:t>
            </a:r>
          </a:p>
        </p:txBody>
      </p:sp>
      <p:cxnSp>
        <p:nvCxnSpPr>
          <p:cNvPr id="10" name="Connecteur droit avec flèche 9"/>
          <p:cNvCxnSpPr>
            <a:cxnSpLocks noChangeShapeType="1"/>
            <a:stCxn id="9" idx="3"/>
          </p:cNvCxnSpPr>
          <p:nvPr/>
        </p:nvCxnSpPr>
        <p:spPr bwMode="auto">
          <a:xfrm>
            <a:off x="3145631" y="2994491"/>
            <a:ext cx="1800225" cy="45752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Connecteur droit avec flèche 10"/>
          <p:cNvCxnSpPr>
            <a:cxnSpLocks noChangeShapeType="1"/>
            <a:stCxn id="8" idx="3"/>
          </p:cNvCxnSpPr>
          <p:nvPr/>
        </p:nvCxnSpPr>
        <p:spPr bwMode="auto">
          <a:xfrm>
            <a:off x="3648868" y="2273766"/>
            <a:ext cx="1368425" cy="89091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 name="ZoneTexte 16"/>
          <p:cNvSpPr txBox="1">
            <a:spLocks noChangeArrowheads="1"/>
          </p:cNvSpPr>
          <p:nvPr/>
        </p:nvSpPr>
        <p:spPr bwMode="auto">
          <a:xfrm>
            <a:off x="840581" y="3525044"/>
            <a:ext cx="2881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GB"/>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285750" indent="-285750" eaLnBrk="1" hangingPunct="1">
              <a:buFont typeface="Arial" panose="020B0604020202020204" pitchFamily="34" charset="0"/>
              <a:buChar char="•"/>
            </a:pPr>
            <a:r>
              <a:rPr lang="fr-FR" altLang="fr-FR" sz="1400"/>
              <a:t>Car dans un layout il y a composant avec id = back</a:t>
            </a:r>
          </a:p>
        </p:txBody>
      </p:sp>
      <p:cxnSp>
        <p:nvCxnSpPr>
          <p:cNvPr id="13" name="Connecteur droit avec flèche 12"/>
          <p:cNvCxnSpPr>
            <a:cxnSpLocks noChangeShapeType="1"/>
            <a:stCxn id="12" idx="3"/>
          </p:cNvCxnSpPr>
          <p:nvPr/>
        </p:nvCxnSpPr>
        <p:spPr bwMode="auto">
          <a:xfrm>
            <a:off x="3721893" y="3786654"/>
            <a:ext cx="1223963" cy="38609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 name="ZoneTexte 21"/>
          <p:cNvSpPr txBox="1">
            <a:spLocks noChangeArrowheads="1"/>
          </p:cNvSpPr>
          <p:nvPr/>
        </p:nvSpPr>
        <p:spPr bwMode="auto">
          <a:xfrm>
            <a:off x="481806" y="4460081"/>
            <a:ext cx="3024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GB"/>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285750" indent="-285750" eaLnBrk="1" hangingPunct="1">
              <a:buFont typeface="Arial" panose="020B0604020202020204" pitchFamily="34" charset="0"/>
              <a:buChar char="•"/>
            </a:pPr>
            <a:r>
              <a:rPr lang="fr-FR" altLang="fr-FR" sz="1400"/>
              <a:t>Car dans le dossier layout il y a un fichier avec ce nom</a:t>
            </a:r>
          </a:p>
        </p:txBody>
      </p:sp>
      <p:cxnSp>
        <p:nvCxnSpPr>
          <p:cNvPr id="15" name="Connecteur droit avec flèche 14"/>
          <p:cNvCxnSpPr>
            <a:cxnSpLocks noChangeShapeType="1"/>
            <a:stCxn id="14" idx="3"/>
          </p:cNvCxnSpPr>
          <p:nvPr/>
        </p:nvCxnSpPr>
        <p:spPr bwMode="auto">
          <a:xfrm flipV="1">
            <a:off x="3505993" y="4675981"/>
            <a:ext cx="1511300" cy="4571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ZoneTexte 26"/>
          <p:cNvSpPr txBox="1">
            <a:spLocks noChangeArrowheads="1"/>
          </p:cNvSpPr>
          <p:nvPr/>
        </p:nvSpPr>
        <p:spPr bwMode="auto">
          <a:xfrm>
            <a:off x="1200943" y="5122069"/>
            <a:ext cx="30241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GB"/>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285750" indent="-285750" eaLnBrk="1" hangingPunct="1">
              <a:buFont typeface="Arial" panose="020B0604020202020204" pitchFamily="34" charset="0"/>
              <a:buChar char="•"/>
            </a:pPr>
            <a:r>
              <a:rPr lang="fr-FR" altLang="fr-FR" sz="1400"/>
              <a:t>Car dans le dossier values il y a un fichier strings qui définit une clé app</a:t>
            </a:r>
          </a:p>
        </p:txBody>
      </p:sp>
      <p:cxnSp>
        <p:nvCxnSpPr>
          <p:cNvPr id="17" name="Connecteur droit avec flèche 16"/>
          <p:cNvCxnSpPr>
            <a:cxnSpLocks noChangeShapeType="1"/>
            <a:stCxn id="16" idx="3"/>
          </p:cNvCxnSpPr>
          <p:nvPr/>
        </p:nvCxnSpPr>
        <p:spPr bwMode="auto">
          <a:xfrm flipV="1">
            <a:off x="4225131" y="5252244"/>
            <a:ext cx="720725" cy="23915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 name="ZoneTexte 30"/>
          <p:cNvSpPr txBox="1">
            <a:spLocks noChangeArrowheads="1"/>
          </p:cNvSpPr>
          <p:nvPr/>
        </p:nvSpPr>
        <p:spPr bwMode="auto">
          <a:xfrm>
            <a:off x="624681" y="6044406"/>
            <a:ext cx="3024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GB"/>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285750" indent="-285750" eaLnBrk="1" hangingPunct="1">
              <a:buFont typeface="Arial" panose="020B0604020202020204" pitchFamily="34" charset="0"/>
              <a:buChar char="•"/>
            </a:pPr>
            <a:r>
              <a:rPr lang="fr-FR" altLang="fr-FR" sz="1400"/>
              <a:t>Car dans un style de composant il y a ce style</a:t>
            </a:r>
          </a:p>
        </p:txBody>
      </p:sp>
      <p:cxnSp>
        <p:nvCxnSpPr>
          <p:cNvPr id="19" name="Connecteur droit avec flèche 18"/>
          <p:cNvCxnSpPr>
            <a:cxnSpLocks noChangeShapeType="1"/>
            <a:stCxn id="18" idx="3"/>
          </p:cNvCxnSpPr>
          <p:nvPr/>
        </p:nvCxnSpPr>
        <p:spPr bwMode="auto">
          <a:xfrm flipV="1">
            <a:off x="3648868" y="5757070"/>
            <a:ext cx="1296988" cy="54894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Espace réservé du numéro de diapositive 3"/>
          <p:cNvSpPr>
            <a:spLocks noGrp="1"/>
          </p:cNvSpPr>
          <p:nvPr>
            <p:ph type="sldNum" sz="quarter" idx="15"/>
          </p:nvPr>
        </p:nvSpPr>
        <p:spPr/>
        <p:txBody>
          <a:bodyPr/>
          <a:lstStyle/>
          <a:p>
            <a:fld id="{384F8F30-306B-41BF-A053-882421CA3BDD}" type="slidenum">
              <a:rPr lang="fr-FR" smtClean="0"/>
              <a:t>30</a:t>
            </a:fld>
            <a:endParaRPr lang="fr-FR"/>
          </a:p>
        </p:txBody>
      </p:sp>
    </p:spTree>
    <p:extLst>
      <p:ext uri="{BB962C8B-B14F-4D97-AF65-F5344CB8AC3E}">
        <p14:creationId xmlns:p14="http://schemas.microsoft.com/office/powerpoint/2010/main" val="3401522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R.java</a:t>
            </a:r>
          </a:p>
        </p:txBody>
      </p:sp>
      <p:sp>
        <p:nvSpPr>
          <p:cNvPr id="3" name="Espace réservé du contenu 2"/>
          <p:cNvSpPr>
            <a:spLocks noGrp="1"/>
          </p:cNvSpPr>
          <p:nvPr>
            <p:ph sz="quarter" idx="1"/>
          </p:nvPr>
        </p:nvSpPr>
        <p:spPr/>
        <p:txBody>
          <a:bodyPr/>
          <a:lstStyle/>
          <a:p>
            <a:r>
              <a:rPr lang="fr-FR" dirty="0"/>
              <a:t>R.java permet d’</a:t>
            </a:r>
            <a:r>
              <a:rPr lang="fr-FR" altLang="fr-FR" dirty="0"/>
              <a:t>instancier le bon layout de l’écran:</a:t>
            </a:r>
          </a:p>
          <a:p>
            <a:pPr marL="365760" lvl="1" indent="0">
              <a:buNone/>
            </a:pPr>
            <a:r>
              <a:rPr lang="fr-FR" altLang="fr-FR" dirty="0" err="1">
                <a:solidFill>
                  <a:srgbClr val="0070C0"/>
                </a:solidFill>
              </a:rPr>
              <a:t>setContentView</a:t>
            </a:r>
            <a:r>
              <a:rPr lang="fr-FR" altLang="fr-FR" dirty="0">
                <a:solidFill>
                  <a:srgbClr val="0070C0"/>
                </a:solidFill>
              </a:rPr>
              <a:t>(</a:t>
            </a:r>
            <a:r>
              <a:rPr lang="fr-FR" altLang="fr-FR" dirty="0" err="1">
                <a:solidFill>
                  <a:srgbClr val="0070C0"/>
                </a:solidFill>
              </a:rPr>
              <a:t>R.layout.</a:t>
            </a:r>
            <a:r>
              <a:rPr lang="fr-FR" altLang="fr-FR" i="1" dirty="0" err="1">
                <a:solidFill>
                  <a:srgbClr val="0070C0"/>
                </a:solidFill>
              </a:rPr>
              <a:t>new_magazine</a:t>
            </a:r>
            <a:r>
              <a:rPr lang="fr-FR" altLang="fr-FR" i="1" dirty="0">
                <a:solidFill>
                  <a:srgbClr val="0070C0"/>
                </a:solidFill>
              </a:rPr>
              <a:t>);</a:t>
            </a:r>
            <a:endParaRPr lang="fr-FR" altLang="fr-FR" dirty="0">
              <a:solidFill>
                <a:srgbClr val="0070C0"/>
              </a:solidFill>
            </a:endParaRPr>
          </a:p>
          <a:p>
            <a:r>
              <a:rPr lang="fr-FR" dirty="0"/>
              <a:t>R.java permet de</a:t>
            </a:r>
            <a:r>
              <a:rPr lang="fr-FR" altLang="fr-FR" dirty="0"/>
              <a:t> retrouver le composant:</a:t>
            </a:r>
          </a:p>
          <a:p>
            <a:pPr marL="365760" lvl="1" indent="0">
              <a:buNone/>
            </a:pPr>
            <a:r>
              <a:rPr lang="fr-FR" altLang="fr-FR" sz="1800" dirty="0" err="1">
                <a:solidFill>
                  <a:srgbClr val="0070C0"/>
                </a:solidFill>
              </a:rPr>
              <a:t>nameMagazine</a:t>
            </a:r>
            <a:r>
              <a:rPr lang="fr-FR" altLang="fr-FR" sz="1800" dirty="0">
                <a:solidFill>
                  <a:srgbClr val="0070C0"/>
                </a:solidFill>
              </a:rPr>
              <a:t>=((</a:t>
            </a:r>
            <a:r>
              <a:rPr lang="fr-FR" altLang="fr-FR" sz="1800" dirty="0" err="1">
                <a:solidFill>
                  <a:srgbClr val="0070C0"/>
                </a:solidFill>
              </a:rPr>
              <a:t>EditText</a:t>
            </a:r>
            <a:r>
              <a:rPr lang="fr-FR" altLang="fr-FR" sz="1800" dirty="0">
                <a:solidFill>
                  <a:srgbClr val="0070C0"/>
                </a:solidFill>
              </a:rPr>
              <a:t>)</a:t>
            </a:r>
            <a:r>
              <a:rPr lang="fr-FR" altLang="fr-FR" sz="1800" dirty="0" err="1">
                <a:solidFill>
                  <a:srgbClr val="0070C0"/>
                </a:solidFill>
              </a:rPr>
              <a:t>findViewById</a:t>
            </a:r>
            <a:r>
              <a:rPr lang="fr-FR" altLang="fr-FR" sz="1800" dirty="0">
                <a:solidFill>
                  <a:srgbClr val="0070C0"/>
                </a:solidFill>
              </a:rPr>
              <a:t>(</a:t>
            </a:r>
            <a:r>
              <a:rPr lang="fr-FR" altLang="fr-FR" sz="1800" dirty="0" err="1">
                <a:solidFill>
                  <a:srgbClr val="0070C0"/>
                </a:solidFill>
              </a:rPr>
              <a:t>R.id.</a:t>
            </a:r>
            <a:r>
              <a:rPr lang="fr-FR" altLang="fr-FR" sz="1800" i="1" dirty="0" err="1">
                <a:solidFill>
                  <a:srgbClr val="0070C0"/>
                </a:solidFill>
              </a:rPr>
              <a:t>magazine_name</a:t>
            </a:r>
            <a:r>
              <a:rPr lang="fr-FR" altLang="fr-FR" sz="1800" i="1" dirty="0">
                <a:solidFill>
                  <a:srgbClr val="0070C0"/>
                </a:solidFill>
              </a:rPr>
              <a:t>));</a:t>
            </a:r>
            <a:r>
              <a:rPr lang="fr-FR" altLang="fr-FR" sz="1800" dirty="0">
                <a:solidFill>
                  <a:srgbClr val="0070C0"/>
                </a:solidFill>
              </a:rPr>
              <a:t> </a:t>
            </a:r>
          </a:p>
          <a:p>
            <a:r>
              <a:rPr lang="fr-FR" dirty="0"/>
              <a:t>R.java permet de </a:t>
            </a:r>
            <a:r>
              <a:rPr lang="fr-FR" altLang="fr-FR" dirty="0"/>
              <a:t>charger un texte en fonction de la langue:</a:t>
            </a:r>
          </a:p>
          <a:p>
            <a:pPr marL="365760" lvl="1" indent="0">
              <a:buNone/>
            </a:pPr>
            <a:r>
              <a:rPr lang="fr-FR" altLang="fr-FR" dirty="0" err="1">
                <a:solidFill>
                  <a:srgbClr val="0070C0"/>
                </a:solidFill>
              </a:rPr>
              <a:t>remover.setText</a:t>
            </a:r>
            <a:r>
              <a:rPr lang="fr-FR" altLang="fr-FR" dirty="0">
                <a:solidFill>
                  <a:srgbClr val="0070C0"/>
                </a:solidFill>
              </a:rPr>
              <a:t>(</a:t>
            </a:r>
            <a:r>
              <a:rPr lang="fr-FR" altLang="fr-FR" dirty="0" err="1">
                <a:solidFill>
                  <a:srgbClr val="0070C0"/>
                </a:solidFill>
              </a:rPr>
              <a:t>R.string.</a:t>
            </a:r>
            <a:r>
              <a:rPr lang="fr-FR" altLang="fr-FR" i="1" dirty="0" err="1">
                <a:solidFill>
                  <a:srgbClr val="0070C0"/>
                </a:solidFill>
              </a:rPr>
              <a:t>commentRemove</a:t>
            </a:r>
            <a:r>
              <a:rPr lang="fr-FR" altLang="fr-FR" i="1" dirty="0">
                <a:solidFill>
                  <a:srgbClr val="0070C0"/>
                </a:solidFill>
              </a:rPr>
              <a:t>);</a:t>
            </a:r>
            <a:endParaRPr lang="fr-FR" altLang="fr-FR" dirty="0">
              <a:solidFill>
                <a:srgbClr val="0070C0"/>
              </a:solidFill>
            </a:endParaRPr>
          </a:p>
          <a:p>
            <a:r>
              <a:rPr lang="fr-FR" dirty="0"/>
              <a:t>R.java permet de </a:t>
            </a:r>
            <a:r>
              <a:rPr lang="fr-FR" altLang="fr-FR" dirty="0"/>
              <a:t>charger une image:</a:t>
            </a:r>
          </a:p>
          <a:p>
            <a:pPr marL="365760" lvl="1" indent="0">
              <a:buNone/>
            </a:pPr>
            <a:r>
              <a:rPr lang="fr-FR" altLang="fr-FR" dirty="0" err="1">
                <a:solidFill>
                  <a:srgbClr val="0070C0"/>
                </a:solidFill>
              </a:rPr>
              <a:t>image.setImageResource</a:t>
            </a:r>
            <a:r>
              <a:rPr lang="fr-FR" altLang="fr-FR" dirty="0">
                <a:solidFill>
                  <a:srgbClr val="0070C0"/>
                </a:solidFill>
              </a:rPr>
              <a:t>(</a:t>
            </a:r>
            <a:r>
              <a:rPr lang="fr-FR" altLang="fr-FR" dirty="0" err="1">
                <a:solidFill>
                  <a:srgbClr val="0070C0"/>
                </a:solidFill>
              </a:rPr>
              <a:t>R.drawable.</a:t>
            </a:r>
            <a:r>
              <a:rPr lang="fr-FR" altLang="fr-FR" i="1" dirty="0" err="1">
                <a:solidFill>
                  <a:srgbClr val="0070C0"/>
                </a:solidFill>
              </a:rPr>
              <a:t>kandinsky</a:t>
            </a:r>
            <a:r>
              <a:rPr lang="fr-FR" altLang="fr-FR" i="1" dirty="0">
                <a:solidFill>
                  <a:srgbClr val="0070C0"/>
                </a:solidFill>
              </a:rPr>
              <a:t>);</a:t>
            </a:r>
            <a:r>
              <a:rPr lang="fr-FR" altLang="fr-FR" dirty="0">
                <a:solidFill>
                  <a:srgbClr val="0070C0"/>
                </a:solidFill>
              </a:rPr>
              <a:t> </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31</a:t>
            </a:fld>
            <a:endParaRPr lang="fr-FR"/>
          </a:p>
        </p:txBody>
      </p:sp>
    </p:spTree>
    <p:extLst>
      <p:ext uri="{BB962C8B-B14F-4D97-AF65-F5344CB8AC3E}">
        <p14:creationId xmlns:p14="http://schemas.microsoft.com/office/powerpoint/2010/main" val="284594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composants d’une application android</a:t>
            </a: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32</a:t>
            </a:fld>
            <a:endParaRPr lang="fr-FR"/>
          </a:p>
        </p:txBody>
      </p:sp>
    </p:spTree>
    <p:extLst>
      <p:ext uri="{BB962C8B-B14F-4D97-AF65-F5344CB8AC3E}">
        <p14:creationId xmlns:p14="http://schemas.microsoft.com/office/powerpoint/2010/main" val="1039432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composants</a:t>
            </a:r>
          </a:p>
        </p:txBody>
      </p:sp>
      <p:sp>
        <p:nvSpPr>
          <p:cNvPr id="3" name="Espace réservé du contenu 2"/>
          <p:cNvSpPr>
            <a:spLocks noGrp="1"/>
          </p:cNvSpPr>
          <p:nvPr>
            <p:ph sz="quarter" idx="1"/>
          </p:nvPr>
        </p:nvSpPr>
        <p:spPr/>
        <p:txBody>
          <a:bodyPr>
            <a:normAutofit/>
          </a:bodyPr>
          <a:lstStyle/>
          <a:p>
            <a:r>
              <a:rPr lang="fr-FR" b="1" dirty="0"/>
              <a:t>Les applications Android travaillent avec des composants indépendants. Ces composants peuvent être exécuter à partir de différentes applications. </a:t>
            </a:r>
          </a:p>
          <a:p>
            <a:endParaRPr lang="fr-FR" b="1" dirty="0"/>
          </a:p>
          <a:p>
            <a:r>
              <a:rPr lang="fr-FR" b="1" dirty="0"/>
              <a:t>Il existe:</a:t>
            </a:r>
          </a:p>
          <a:p>
            <a:pPr lvl="1"/>
            <a:r>
              <a:rPr lang="fr-FR" b="1" dirty="0"/>
              <a:t>Les activités</a:t>
            </a:r>
          </a:p>
          <a:p>
            <a:pPr lvl="1"/>
            <a:r>
              <a:rPr lang="fr-FR" b="1" dirty="0"/>
              <a:t>Les Services</a:t>
            </a:r>
          </a:p>
          <a:p>
            <a:pPr lvl="1"/>
            <a:r>
              <a:rPr lang="fr-FR" b="1" dirty="0"/>
              <a:t>Les Broadcast et </a:t>
            </a:r>
            <a:r>
              <a:rPr lang="fr-FR" b="1" dirty="0" err="1"/>
              <a:t>Intent</a:t>
            </a:r>
            <a:r>
              <a:rPr lang="fr-FR" b="1" dirty="0"/>
              <a:t> </a:t>
            </a:r>
            <a:r>
              <a:rPr lang="fr-FR" b="1" dirty="0" err="1"/>
              <a:t>Receivers</a:t>
            </a:r>
            <a:endParaRPr lang="fr-FR" b="1" dirty="0"/>
          </a:p>
          <a:p>
            <a:pPr lvl="1"/>
            <a:r>
              <a:rPr lang="fr-FR" b="1" dirty="0"/>
              <a:t>Les Content providers</a:t>
            </a:r>
          </a:p>
          <a:p>
            <a:r>
              <a:rPr lang="fr-FR" b="1" dirty="0"/>
              <a:t>L’</a:t>
            </a:r>
            <a:r>
              <a:rPr lang="fr-FR" b="1" dirty="0" err="1"/>
              <a:t>intent</a:t>
            </a:r>
            <a:r>
              <a:rPr lang="fr-FR" b="1" dirty="0"/>
              <a:t> permet de communiquer entre composants</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33</a:t>
            </a:fld>
            <a:endParaRPr lang="fr-FR"/>
          </a:p>
        </p:txBody>
      </p:sp>
    </p:spTree>
    <p:extLst>
      <p:ext uri="{BB962C8B-B14F-4D97-AF65-F5344CB8AC3E}">
        <p14:creationId xmlns:p14="http://schemas.microsoft.com/office/powerpoint/2010/main" val="861928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Activities</a:t>
            </a:r>
            <a:r>
              <a:rPr lang="fr-FR" b="1" dirty="0"/>
              <a:t> (Activités en Français)</a:t>
            </a:r>
            <a:br>
              <a:rPr lang="fr-FR" b="1" dirty="0"/>
            </a:br>
            <a:endParaRPr lang="fr-FR" dirty="0"/>
          </a:p>
        </p:txBody>
      </p:sp>
      <p:sp>
        <p:nvSpPr>
          <p:cNvPr id="3" name="Espace réservé du contenu 2"/>
          <p:cNvSpPr>
            <a:spLocks noGrp="1"/>
          </p:cNvSpPr>
          <p:nvPr>
            <p:ph sz="quarter" idx="1"/>
          </p:nvPr>
        </p:nvSpPr>
        <p:spPr/>
        <p:txBody>
          <a:bodyPr>
            <a:normAutofit lnSpcReduction="10000"/>
          </a:bodyPr>
          <a:lstStyle/>
          <a:p>
            <a:r>
              <a:rPr lang="fr-FR" dirty="0"/>
              <a:t>Une activité est la composante principale pour une application Android. Elle représente l’implémentation et les interactions de vos interfaces.</a:t>
            </a:r>
          </a:p>
          <a:p>
            <a:r>
              <a:rPr lang="fr-FR" dirty="0"/>
              <a:t>Prenant l’exemple d’une application qui liste toutes les images présentes dans votre téléphone, le projet pourrait se décomposer comme </a:t>
            </a:r>
            <a:r>
              <a:rPr lang="fr-FR" dirty="0" err="1"/>
              <a:t>çi-dessous</a:t>
            </a:r>
            <a:r>
              <a:rPr lang="fr-FR" dirty="0"/>
              <a:t> :</a:t>
            </a:r>
          </a:p>
          <a:p>
            <a:pPr lvl="1"/>
            <a:r>
              <a:rPr lang="fr-FR" dirty="0"/>
              <a:t>Une vue pour afficher la liste des images.</a:t>
            </a:r>
          </a:p>
          <a:p>
            <a:pPr lvl="1"/>
            <a:r>
              <a:rPr lang="fr-FR" dirty="0"/>
              <a:t>Une activité pour gérer le remplissage et l’affichage de la liste.</a:t>
            </a:r>
          </a:p>
          <a:p>
            <a:pPr lvl="1"/>
            <a:r>
              <a:rPr lang="fr-FR" dirty="0"/>
              <a:t>Si l’on veut pouvoir rajouter, supprimer des images, on pourrait rajouter d’autres activités.</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34</a:t>
            </a:fld>
            <a:endParaRPr lang="fr-FR"/>
          </a:p>
        </p:txBody>
      </p:sp>
    </p:spTree>
    <p:extLst>
      <p:ext uri="{BB962C8B-B14F-4D97-AF65-F5344CB8AC3E}">
        <p14:creationId xmlns:p14="http://schemas.microsoft.com/office/powerpoint/2010/main" val="199444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Services</a:t>
            </a:r>
            <a:endParaRPr lang="fr-FR" dirty="0"/>
          </a:p>
        </p:txBody>
      </p:sp>
      <p:sp>
        <p:nvSpPr>
          <p:cNvPr id="3" name="Espace réservé du contenu 2"/>
          <p:cNvSpPr>
            <a:spLocks noGrp="1"/>
          </p:cNvSpPr>
          <p:nvPr>
            <p:ph sz="quarter" idx="1"/>
          </p:nvPr>
        </p:nvSpPr>
        <p:spPr/>
        <p:txBody>
          <a:bodyPr/>
          <a:lstStyle/>
          <a:p>
            <a:r>
              <a:rPr lang="fr-FR" dirty="0"/>
              <a:t>Un service, à la différence d’une activité, ne possède pas de vue mais permet l’exécution d’un algorithme sur un temps indéfini. Il ne s’arrêtera que lorsque la tâche est finie ou que son exécution est arrêtée.</a:t>
            </a:r>
          </a:p>
          <a:p>
            <a:pPr lvl="1"/>
            <a:r>
              <a:rPr lang="fr-FR" dirty="0"/>
              <a:t>Il peut être lancé à différents moments :</a:t>
            </a:r>
          </a:p>
          <a:p>
            <a:pPr lvl="1"/>
            <a:r>
              <a:rPr lang="fr-FR" dirty="0"/>
              <a:t>Au démarrage du téléphone.</a:t>
            </a:r>
          </a:p>
          <a:p>
            <a:pPr lvl="1"/>
            <a:r>
              <a:rPr lang="fr-FR" dirty="0"/>
              <a:t>Au moment d’un événement (arrivée d’un appel, SMS, mail, etc…).</a:t>
            </a:r>
          </a:p>
          <a:p>
            <a:pPr lvl="1"/>
            <a:r>
              <a:rPr lang="fr-FR" dirty="0"/>
              <a:t>Lancement de votre application.</a:t>
            </a:r>
          </a:p>
          <a:p>
            <a:pPr lvl="1"/>
            <a:r>
              <a:rPr lang="fr-FR" dirty="0"/>
              <a:t>Action particulière dans votre application.</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35</a:t>
            </a:fld>
            <a:endParaRPr lang="fr-FR"/>
          </a:p>
        </p:txBody>
      </p:sp>
    </p:spTree>
    <p:extLst>
      <p:ext uri="{BB962C8B-B14F-4D97-AF65-F5344CB8AC3E}">
        <p14:creationId xmlns:p14="http://schemas.microsoft.com/office/powerpoint/2010/main" val="1196138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Broadcast and </a:t>
            </a:r>
            <a:r>
              <a:rPr lang="fr-FR" b="1" dirty="0" err="1"/>
              <a:t>Intent</a:t>
            </a:r>
            <a:r>
              <a:rPr lang="fr-FR" b="1" dirty="0"/>
              <a:t> </a:t>
            </a:r>
            <a:r>
              <a:rPr lang="fr-FR" b="1" dirty="0" err="1"/>
              <a:t>Receivers</a:t>
            </a:r>
            <a:endParaRPr lang="fr-FR" dirty="0"/>
          </a:p>
        </p:txBody>
      </p:sp>
      <p:sp>
        <p:nvSpPr>
          <p:cNvPr id="3" name="Espace réservé du contenu 2"/>
          <p:cNvSpPr>
            <a:spLocks noGrp="1"/>
          </p:cNvSpPr>
          <p:nvPr>
            <p:ph sz="quarter" idx="1"/>
          </p:nvPr>
        </p:nvSpPr>
        <p:spPr/>
        <p:txBody>
          <a:bodyPr/>
          <a:lstStyle/>
          <a:p>
            <a:r>
              <a:rPr lang="fr-FR" dirty="0"/>
              <a:t>Un Broadcast </a:t>
            </a:r>
            <a:r>
              <a:rPr lang="fr-FR" dirty="0" err="1"/>
              <a:t>Receiver</a:t>
            </a:r>
            <a:r>
              <a:rPr lang="fr-FR" dirty="0"/>
              <a:t> comme son nom l’indique permet d’écouter ce qui se passe sur le système ou sur votre application et déclencher une action que vous aurez prédéfinie. C’est souvent par ce mécanisme que les services sont lancés.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36</a:t>
            </a:fld>
            <a:endParaRPr lang="fr-FR"/>
          </a:p>
        </p:txBody>
      </p:sp>
    </p:spTree>
    <p:extLst>
      <p:ext uri="{BB962C8B-B14F-4D97-AF65-F5344CB8AC3E}">
        <p14:creationId xmlns:p14="http://schemas.microsoft.com/office/powerpoint/2010/main" val="101634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Content providers</a:t>
            </a:r>
            <a:endParaRPr lang="fr-FR" dirty="0"/>
          </a:p>
        </p:txBody>
      </p:sp>
      <p:sp>
        <p:nvSpPr>
          <p:cNvPr id="3" name="Espace réservé du contenu 2"/>
          <p:cNvSpPr>
            <a:spLocks noGrp="1"/>
          </p:cNvSpPr>
          <p:nvPr>
            <p:ph sz="quarter" idx="1"/>
          </p:nvPr>
        </p:nvSpPr>
        <p:spPr/>
        <p:txBody>
          <a:bodyPr/>
          <a:lstStyle/>
          <a:p>
            <a:r>
              <a:rPr lang="fr-FR" dirty="0"/>
              <a:t>Les “content providers” servent à accéder à des données depuis votre application. Vous pouvez accéder :</a:t>
            </a:r>
          </a:p>
          <a:p>
            <a:pPr lvl="1"/>
            <a:r>
              <a:rPr lang="fr-FR" dirty="0"/>
              <a:t>Aux contacts stockés dans le téléphone.</a:t>
            </a:r>
          </a:p>
          <a:p>
            <a:pPr lvl="1"/>
            <a:r>
              <a:rPr lang="fr-FR" dirty="0"/>
              <a:t>A l’agenda.</a:t>
            </a:r>
          </a:p>
          <a:p>
            <a:pPr lvl="1"/>
            <a:r>
              <a:rPr lang="fr-FR" dirty="0"/>
              <a:t>Aux photos.</a:t>
            </a:r>
          </a:p>
          <a:p>
            <a:pPr lvl="1"/>
            <a:r>
              <a:rPr lang="fr-FR" dirty="0"/>
              <a:t>Ainsi que d’autres données depuis votre application grâce aux content providers.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37</a:t>
            </a:fld>
            <a:endParaRPr lang="fr-FR"/>
          </a:p>
        </p:txBody>
      </p:sp>
    </p:spTree>
    <p:extLst>
      <p:ext uri="{BB962C8B-B14F-4D97-AF65-F5344CB8AC3E}">
        <p14:creationId xmlns:p14="http://schemas.microsoft.com/office/powerpoint/2010/main" val="3258595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t>
            </a:r>
            <a:r>
              <a:rPr lang="fr-FR" dirty="0" err="1"/>
              <a:t>activite</a:t>
            </a:r>
            <a:endParaRPr lang="fr-FR" dirty="0"/>
          </a:p>
        </p:txBody>
      </p:sp>
      <p:sp>
        <p:nvSpPr>
          <p:cNvPr id="3" name="Espace réservé du texte 2"/>
          <p:cNvSpPr>
            <a:spLocks noGrp="1"/>
          </p:cNvSpPr>
          <p:nvPr>
            <p:ph type="body" idx="1"/>
          </p:nvPr>
        </p:nvSpPr>
        <p:spPr/>
        <p:txBody>
          <a:bodyPr>
            <a:normAutofit lnSpcReduction="10000"/>
          </a:bodyPr>
          <a:lstStyle/>
          <a:p>
            <a:r>
              <a:rPr lang="fr-FR" altLang="fr-FR" dirty="0"/>
              <a:t>Qu’est ce qu’une </a:t>
            </a:r>
            <a:r>
              <a:rPr lang="fr-FR" altLang="fr-FR" dirty="0" err="1"/>
              <a:t>activite</a:t>
            </a:r>
            <a:r>
              <a:rPr lang="fr-FR" altLang="fr-FR" dirty="0"/>
              <a:t>? </a:t>
            </a:r>
          </a:p>
          <a:p>
            <a:r>
              <a:rPr lang="fr-FR" dirty="0"/>
              <a:t>Le cycle de vie d’une </a:t>
            </a:r>
            <a:r>
              <a:rPr lang="fr-FR" dirty="0" err="1"/>
              <a:t>activity</a:t>
            </a:r>
            <a:endParaRPr lang="fr-FR" dirty="0"/>
          </a:p>
          <a:p>
            <a:r>
              <a:rPr lang="fr-FR" dirty="0"/>
              <a:t>Les taches</a:t>
            </a:r>
          </a:p>
          <a:p>
            <a:r>
              <a:rPr lang="fr-FR" dirty="0"/>
              <a:t>Exemple: Le compteur</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38</a:t>
            </a:fld>
            <a:endParaRPr lang="fr-FR"/>
          </a:p>
        </p:txBody>
      </p:sp>
    </p:spTree>
    <p:extLst>
      <p:ext uri="{BB962C8B-B14F-4D97-AF65-F5344CB8AC3E}">
        <p14:creationId xmlns:p14="http://schemas.microsoft.com/office/powerpoint/2010/main" val="1033583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7467600" cy="1215008"/>
          </a:xfrm>
        </p:spPr>
        <p:txBody>
          <a:bodyPr>
            <a:normAutofit fontScale="90000"/>
          </a:bodyPr>
          <a:lstStyle/>
          <a:p>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br>
              <a:rPr lang="fr-FR" altLang="fr-FR" dirty="0"/>
            </a:br>
            <a:r>
              <a:rPr lang="fr-FR" altLang="fr-FR" dirty="0"/>
              <a:t>Qu’est ce qu’une </a:t>
            </a:r>
            <a:r>
              <a:rPr lang="fr-FR" altLang="fr-FR" dirty="0" err="1"/>
              <a:t>activite</a:t>
            </a:r>
            <a:r>
              <a:rPr lang="fr-FR" altLang="fr-FR" dirty="0"/>
              <a:t>?</a:t>
            </a:r>
            <a:br>
              <a:rPr lang="fr-FR" altLang="fr-FR" dirty="0"/>
            </a:br>
            <a:endParaRPr lang="fr-FR" dirty="0"/>
          </a:p>
        </p:txBody>
      </p:sp>
      <p:sp>
        <p:nvSpPr>
          <p:cNvPr id="3" name="Espace réservé du contenu 2"/>
          <p:cNvSpPr>
            <a:spLocks noGrp="1"/>
          </p:cNvSpPr>
          <p:nvPr>
            <p:ph sz="quarter" idx="1"/>
          </p:nvPr>
        </p:nvSpPr>
        <p:spPr/>
        <p:txBody>
          <a:bodyPr>
            <a:normAutofit fontScale="92500" lnSpcReduction="10000"/>
          </a:bodyPr>
          <a:lstStyle/>
          <a:p>
            <a:pPr fontAlgn="base"/>
            <a:r>
              <a:rPr lang="fr-FR" dirty="0"/>
              <a:t>Une activité est la composante principale pour une application Android. Elle représente l’implémentation et les interactions de vos interfaces.</a:t>
            </a:r>
          </a:p>
          <a:p>
            <a:pPr fontAlgn="base"/>
            <a:r>
              <a:rPr lang="fr-FR" dirty="0"/>
              <a:t>Prenant l’exemple d’une application qui liste toutes les images présentes dans votre téléphone, le projet pourrait se décomposer comme ci-dessous :</a:t>
            </a:r>
          </a:p>
          <a:p>
            <a:pPr lvl="1" fontAlgn="base"/>
            <a:r>
              <a:rPr lang="fr-FR" dirty="0"/>
              <a:t>Une vue pour afficher la liste des images.</a:t>
            </a:r>
          </a:p>
          <a:p>
            <a:pPr lvl="1" fontAlgn="base"/>
            <a:r>
              <a:rPr lang="fr-FR" dirty="0"/>
              <a:t>Une activité pour gérer le remplissage et l’affichage de la liste.</a:t>
            </a:r>
          </a:p>
          <a:p>
            <a:pPr lvl="1" fontAlgn="base"/>
            <a:r>
              <a:rPr lang="fr-FR" dirty="0"/>
              <a:t>Si l’on veut pouvoir rajouter, supprimer des images, on pourrait rajouter d’autres activités.</a:t>
            </a:r>
            <a:endParaRPr lang="fr-FR" altLang="fr-FR" dirty="0"/>
          </a:p>
          <a:p>
            <a:r>
              <a:rPr lang="fr-FR" altLang="fr-FR" dirty="0"/>
              <a:t>Ainsi une activité est un Contrôleur pour un MVC</a:t>
            </a:r>
          </a:p>
          <a:p>
            <a:pPr lvl="1"/>
            <a:r>
              <a:rPr lang="fr-FR" altLang="fr-FR" dirty="0"/>
              <a:t>Mais contient un peu de Model</a:t>
            </a:r>
          </a:p>
          <a:p>
            <a:pPr lvl="1"/>
            <a:r>
              <a:rPr lang="fr-FR" altLang="fr-FR" dirty="0"/>
              <a:t>Mais contient du lien vers la ou les vues</a:t>
            </a:r>
          </a:p>
          <a:p>
            <a:pPr lvl="1" fontAlgn="base"/>
            <a:endParaRPr lang="fr-FR" dirty="0"/>
          </a:p>
          <a:p>
            <a:endParaRPr lang="fr-FR" altLang="fr-FR" i="1"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39</a:t>
            </a:fld>
            <a:endParaRPr lang="fr-FR"/>
          </a:p>
        </p:txBody>
      </p:sp>
    </p:spTree>
    <p:extLst>
      <p:ext uri="{BB962C8B-B14F-4D97-AF65-F5344CB8AC3E}">
        <p14:creationId xmlns:p14="http://schemas.microsoft.com/office/powerpoint/2010/main" val="970720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a:t>
            </a:r>
          </a:p>
        </p:txBody>
      </p:sp>
      <p:sp>
        <p:nvSpPr>
          <p:cNvPr id="3" name="Espace réservé du contenu 2"/>
          <p:cNvSpPr>
            <a:spLocks noGrp="1"/>
          </p:cNvSpPr>
          <p:nvPr>
            <p:ph sz="quarter" idx="1"/>
          </p:nvPr>
        </p:nvSpPr>
        <p:spPr/>
        <p:txBody>
          <a:bodyPr>
            <a:normAutofit/>
          </a:bodyPr>
          <a:lstStyle/>
          <a:p>
            <a:r>
              <a:rPr lang="fr-FR" dirty="0"/>
              <a:t>Noyau Linux</a:t>
            </a:r>
          </a:p>
          <a:p>
            <a:r>
              <a:rPr lang="fr-FR" dirty="0"/>
              <a:t>Chaque application a son propre</a:t>
            </a:r>
          </a:p>
          <a:p>
            <a:pPr lvl="1"/>
            <a:r>
              <a:rPr lang="fr-FR" dirty="0"/>
              <a:t>Utilisateur</a:t>
            </a:r>
          </a:p>
          <a:p>
            <a:pPr lvl="1"/>
            <a:r>
              <a:rPr lang="fr-FR" dirty="0"/>
              <a:t>Espace mémoire</a:t>
            </a:r>
          </a:p>
          <a:p>
            <a:pPr lvl="1"/>
            <a:r>
              <a:rPr lang="fr-FR" dirty="0"/>
              <a:t>Processus Unix</a:t>
            </a:r>
          </a:p>
          <a:p>
            <a:pPr lvl="1"/>
            <a:r>
              <a:rPr lang="fr-FR" dirty="0"/>
              <a:t>Machine virtuelle java</a:t>
            </a:r>
          </a:p>
          <a:p>
            <a:r>
              <a:rPr lang="fr-FR" dirty="0"/>
              <a:t>Machine Virtuelle Java</a:t>
            </a:r>
          </a:p>
          <a:p>
            <a:pPr lvl="1"/>
            <a:r>
              <a:rPr lang="fr-FR" dirty="0"/>
              <a:t>Dalvik</a:t>
            </a:r>
          </a:p>
          <a:p>
            <a:pPr lvl="1"/>
            <a:r>
              <a:rPr lang="fr-FR" dirty="0"/>
              <a:t>N’exécute pas des .class mais un .</a:t>
            </a:r>
            <a:r>
              <a:rPr lang="fr-FR" dirty="0" err="1"/>
              <a:t>dex</a:t>
            </a:r>
            <a:endParaRPr lang="fr-FR" dirty="0"/>
          </a:p>
          <a:p>
            <a:pPr marL="0" indent="0">
              <a:buNone/>
            </a:pP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4</a:t>
            </a:fld>
            <a:endParaRPr lang="fr-FR"/>
          </a:p>
        </p:txBody>
      </p:sp>
    </p:spTree>
    <p:extLst>
      <p:ext uri="{BB962C8B-B14F-4D97-AF65-F5344CB8AC3E}">
        <p14:creationId xmlns:p14="http://schemas.microsoft.com/office/powerpoint/2010/main" val="1024682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4006160"/>
            <a:ext cx="5440492"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a:xfrm>
            <a:off x="457200" y="274638"/>
            <a:ext cx="4978896" cy="1066130"/>
          </a:xfrm>
        </p:spPr>
        <p:txBody>
          <a:bodyPr/>
          <a:lstStyle/>
          <a:p>
            <a:r>
              <a:rPr lang="fr-FR" dirty="0"/>
              <a:t>Le projet android: L’</a:t>
            </a:r>
            <a:r>
              <a:rPr lang="fr-FR" dirty="0" err="1"/>
              <a:t>activity</a:t>
            </a:r>
            <a:r>
              <a:rPr lang="fr-FR" dirty="0"/>
              <a:t> principale</a:t>
            </a:r>
          </a:p>
        </p:txBody>
      </p:sp>
      <p:sp>
        <p:nvSpPr>
          <p:cNvPr id="3" name="Espace réservé du contenu 2"/>
          <p:cNvSpPr>
            <a:spLocks noGrp="1"/>
          </p:cNvSpPr>
          <p:nvPr>
            <p:ph sz="quarter" idx="1"/>
          </p:nvPr>
        </p:nvSpPr>
        <p:spPr>
          <a:xfrm>
            <a:off x="457200" y="1600200"/>
            <a:ext cx="4618856" cy="4873752"/>
          </a:xfrm>
        </p:spPr>
        <p:txBody>
          <a:bodyPr/>
          <a:lstStyle/>
          <a:p>
            <a:r>
              <a:rPr lang="fr-FR" dirty="0"/>
              <a:t>Le code correspondant à la fenêtre principale </a:t>
            </a:r>
            <a:r>
              <a:rPr lang="fr-FR" dirty="0" err="1"/>
              <a:t>MainActivity</a:t>
            </a:r>
            <a:r>
              <a:rPr lang="fr-FR" dirty="0"/>
              <a:t> se retrouvent dans différents fichiers:</a:t>
            </a:r>
          </a:p>
          <a:p>
            <a:r>
              <a:rPr lang="fr-FR" dirty="0"/>
              <a:t>La mise en page est dans le fichier: </a:t>
            </a:r>
            <a:r>
              <a:rPr lang="fr-FR" dirty="0" err="1">
                <a:solidFill>
                  <a:srgbClr val="0070C0"/>
                </a:solidFill>
              </a:rPr>
              <a:t>res</a:t>
            </a:r>
            <a:r>
              <a:rPr lang="fr-FR" dirty="0">
                <a:solidFill>
                  <a:srgbClr val="0070C0"/>
                </a:solidFill>
              </a:rPr>
              <a:t>/layout/activity_main.xml</a:t>
            </a:r>
          </a:p>
          <a:p>
            <a:pPr marL="0" indent="0">
              <a:buNone/>
            </a:pPr>
            <a:endParaRPr lang="fr-FR" dirty="0">
              <a:solidFill>
                <a:schemeClr val="accent2">
                  <a:lumMod val="75000"/>
                </a:schemeClr>
              </a:solidFill>
            </a:endParaRPr>
          </a:p>
          <a:p>
            <a:r>
              <a:rPr lang="fr-FR" dirty="0"/>
              <a:t>On peut éditer </a:t>
            </a:r>
            <a:r>
              <a:rPr lang="fr-FR" dirty="0" err="1"/>
              <a:t>activity_main</a:t>
            </a:r>
            <a:r>
              <a:rPr lang="fr-FR" dirty="0"/>
              <a:t> de façon graphique ou xml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540" y="0"/>
            <a:ext cx="3625205" cy="3720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40</a:t>
            </a:fld>
            <a:endParaRPr lang="fr-FR"/>
          </a:p>
        </p:txBody>
      </p:sp>
    </p:spTree>
    <p:extLst>
      <p:ext uri="{BB962C8B-B14F-4D97-AF65-F5344CB8AC3E}">
        <p14:creationId xmlns:p14="http://schemas.microsoft.com/office/powerpoint/2010/main" val="3163510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Activity_main.xml</a:t>
            </a:r>
          </a:p>
        </p:txBody>
      </p:sp>
      <p:sp>
        <p:nvSpPr>
          <p:cNvPr id="3" name="Espace réservé du contenu 2"/>
          <p:cNvSpPr>
            <a:spLocks noGrp="1"/>
          </p:cNvSpPr>
          <p:nvPr>
            <p:ph sz="quarter" idx="1"/>
          </p:nvPr>
        </p:nvSpPr>
        <p:spPr>
          <a:xfrm>
            <a:off x="457200" y="2564904"/>
            <a:ext cx="8003232" cy="3528392"/>
          </a:xfrm>
        </p:spPr>
        <p:txBody>
          <a:bodyPr>
            <a:noAutofit/>
          </a:bodyPr>
          <a:lstStyle/>
          <a:p>
            <a:pPr fontAlgn="base"/>
            <a:r>
              <a:rPr lang="fr-FR" sz="1800" dirty="0"/>
              <a:t>On dispose de deux modes de visualisation.</a:t>
            </a:r>
          </a:p>
          <a:p>
            <a:pPr lvl="1" fontAlgn="base"/>
            <a:r>
              <a:rPr lang="fr-FR" sz="1200" b="1" dirty="0"/>
              <a:t>Onglet </a:t>
            </a:r>
            <a:r>
              <a:rPr lang="fr-FR" sz="1200" b="1" dirty="0" err="1"/>
              <a:t>Graphical</a:t>
            </a:r>
            <a:r>
              <a:rPr lang="fr-FR" sz="1200" b="1" dirty="0"/>
              <a:t> Layout </a:t>
            </a:r>
            <a:r>
              <a:rPr lang="fr-FR" sz="1200" dirty="0"/>
              <a:t>: Mode visualisation et édition d’interface.</a:t>
            </a:r>
          </a:p>
          <a:p>
            <a:pPr lvl="1" fontAlgn="base"/>
            <a:r>
              <a:rPr lang="fr-FR" sz="1200" b="1" dirty="0"/>
              <a:t>Onglet activity_main.xml</a:t>
            </a:r>
            <a:r>
              <a:rPr lang="fr-FR" sz="1200" dirty="0"/>
              <a:t> : mode code source</a:t>
            </a:r>
          </a:p>
          <a:p>
            <a:pPr fontAlgn="base"/>
            <a:r>
              <a:rPr lang="fr-FR" sz="1800" b="1" dirty="0" err="1"/>
              <a:t>RelativeLayout</a:t>
            </a:r>
            <a:r>
              <a:rPr lang="fr-FR" sz="1800" b="1" dirty="0"/>
              <a:t> </a:t>
            </a:r>
            <a:r>
              <a:rPr lang="fr-FR" sz="1800" dirty="0"/>
              <a:t>est</a:t>
            </a:r>
            <a:r>
              <a:rPr lang="fr-FR" sz="1800" b="1" dirty="0"/>
              <a:t> </a:t>
            </a:r>
            <a:r>
              <a:rPr lang="fr-FR" sz="1800" dirty="0"/>
              <a:t>une balise qui définit le layout:</a:t>
            </a:r>
          </a:p>
          <a:p>
            <a:pPr lvl="1" fontAlgn="base"/>
            <a:r>
              <a:rPr lang="fr-FR" sz="1100" dirty="0"/>
              <a:t>Voici un lien pour la liste des différents layout:  </a:t>
            </a:r>
            <a:r>
              <a:rPr lang="fr-FR" sz="1100" u="sng" dirty="0">
                <a:hlinkClick r:id="rId2"/>
              </a:rPr>
              <a:t>http://developer.android.com/reference/android/view/ViewGroup.html</a:t>
            </a:r>
            <a:endParaRPr lang="fr-FR" sz="1100" dirty="0"/>
          </a:p>
          <a:p>
            <a:pPr lvl="1" fontAlgn="base"/>
            <a:r>
              <a:rPr lang="fr-FR" sz="1100" dirty="0"/>
              <a:t>Un tutoriel sur le </a:t>
            </a:r>
            <a:r>
              <a:rPr lang="fr-FR" sz="1100" dirty="0" err="1"/>
              <a:t>RelativeLayout</a:t>
            </a:r>
            <a:r>
              <a:rPr lang="fr-FR" sz="1100" dirty="0"/>
              <a:t> est disponible à cette adresse :  </a:t>
            </a:r>
            <a:r>
              <a:rPr lang="fr-FR" sz="1100" u="sng" dirty="0">
                <a:hlinkClick r:id="rId3" tooltip="Relative Layout tutos-android Android"/>
              </a:rPr>
              <a:t>http://www.tutos-android.com/comprendre-relativelayout-android</a:t>
            </a:r>
            <a:endParaRPr lang="fr-FR" sz="1100" dirty="0"/>
          </a:p>
          <a:p>
            <a:pPr fontAlgn="base"/>
            <a:r>
              <a:rPr lang="fr-FR" sz="1800" dirty="0"/>
              <a:t>Description du </a:t>
            </a:r>
            <a:r>
              <a:rPr lang="fr-FR" sz="1800" dirty="0" err="1"/>
              <a:t>TextView</a:t>
            </a:r>
            <a:r>
              <a:rPr lang="fr-FR" sz="1800" dirty="0"/>
              <a:t>:</a:t>
            </a:r>
          </a:p>
          <a:p>
            <a:pPr lvl="1" fontAlgn="base"/>
            <a:r>
              <a:rPr lang="fr-FR" sz="1100" dirty="0"/>
              <a:t>On déclare une composante </a:t>
            </a:r>
            <a:r>
              <a:rPr lang="fr-FR" sz="1100" b="1" dirty="0" err="1"/>
              <a:t>TextView</a:t>
            </a:r>
            <a:r>
              <a:rPr lang="fr-FR" sz="1100" b="1" dirty="0"/>
              <a:t> </a:t>
            </a:r>
            <a:r>
              <a:rPr lang="fr-FR" sz="1100" dirty="0"/>
              <a:t>pour afficher du texte et on lui indique la chaine de caractère à afficher :</a:t>
            </a:r>
            <a:r>
              <a:rPr lang="fr-FR" sz="1100" b="1" dirty="0"/>
              <a:t>@string/</a:t>
            </a:r>
            <a:r>
              <a:rPr lang="fr-FR" sz="1100" b="1" dirty="0" err="1"/>
              <a:t>hello_world</a:t>
            </a:r>
            <a:r>
              <a:rPr lang="fr-FR" sz="1100" dirty="0"/>
              <a:t>, donc de la variable </a:t>
            </a:r>
            <a:r>
              <a:rPr lang="fr-FR" sz="1100" dirty="0" err="1"/>
              <a:t>hello_world</a:t>
            </a:r>
            <a:r>
              <a:rPr lang="fr-FR" sz="1100" dirty="0"/>
              <a:t> qui est déclarée dans </a:t>
            </a:r>
            <a:r>
              <a:rPr lang="fr-FR" sz="1100" b="1" dirty="0"/>
              <a:t>strings.xml</a:t>
            </a:r>
            <a:r>
              <a:rPr lang="fr-FR" sz="1100" dirty="0"/>
              <a:t>.</a:t>
            </a:r>
          </a:p>
          <a:p>
            <a:pPr lvl="1" fontAlgn="base"/>
            <a:r>
              <a:rPr lang="fr-FR" sz="1100" dirty="0"/>
              <a:t>Le texte est centré verticalement et horizontalement</a:t>
            </a:r>
          </a:p>
          <a:p>
            <a:pPr lvl="1" fontAlgn="base"/>
            <a:r>
              <a:rPr lang="fr-FR" sz="1100" dirty="0"/>
              <a:t>On utilise les marges internes déclarées dans le fichier dimens.xml</a:t>
            </a:r>
          </a:p>
          <a:p>
            <a:pPr lvl="1" fontAlgn="base"/>
            <a:r>
              <a:rPr lang="fr-FR" sz="1100" dirty="0"/>
              <a:t>Chaque élément doit posséder une hauteur et une largueur correspond à la taille de son contenu (</a:t>
            </a:r>
            <a:r>
              <a:rPr lang="fr-FR" sz="1100" b="1" dirty="0" err="1"/>
              <a:t>wrap_content</a:t>
            </a:r>
            <a:r>
              <a:rPr lang="fr-FR" sz="1100" dirty="0"/>
              <a:t>).</a:t>
            </a:r>
          </a:p>
          <a:p>
            <a:endParaRPr lang="fr-FR" sz="9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633" y="-13389"/>
            <a:ext cx="5127631"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41</a:t>
            </a:fld>
            <a:endParaRPr lang="fr-FR"/>
          </a:p>
        </p:txBody>
      </p:sp>
    </p:spTree>
    <p:extLst>
      <p:ext uri="{BB962C8B-B14F-4D97-AF65-F5344CB8AC3E}">
        <p14:creationId xmlns:p14="http://schemas.microsoft.com/office/powerpoint/2010/main" val="1860178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projet android: L’</a:t>
            </a:r>
            <a:r>
              <a:rPr lang="fr-FR" dirty="0" err="1"/>
              <a:t>activity</a:t>
            </a:r>
            <a:r>
              <a:rPr lang="fr-FR" dirty="0"/>
              <a:t> principale</a:t>
            </a:r>
          </a:p>
        </p:txBody>
      </p:sp>
      <p:sp>
        <p:nvSpPr>
          <p:cNvPr id="3" name="Espace réservé du contenu 2"/>
          <p:cNvSpPr>
            <a:spLocks noGrp="1"/>
          </p:cNvSpPr>
          <p:nvPr>
            <p:ph sz="quarter" idx="1"/>
          </p:nvPr>
        </p:nvSpPr>
        <p:spPr/>
        <p:txBody>
          <a:bodyPr>
            <a:normAutofit/>
          </a:bodyPr>
          <a:lstStyle/>
          <a:p>
            <a:r>
              <a:rPr lang="fr-FR" dirty="0"/>
              <a:t>Dans le fichier xml:</a:t>
            </a:r>
          </a:p>
          <a:p>
            <a:pPr lvl="1"/>
            <a:r>
              <a:rPr lang="fr-FR" altLang="fr-FR" dirty="0"/>
              <a:t>Layout peut référencer un drawable (image</a:t>
            </a:r>
          </a:p>
          <a:p>
            <a:pPr marL="640080" lvl="2" indent="0">
              <a:buNone/>
            </a:pPr>
            <a:r>
              <a:rPr lang="fr-FR" altLang="fr-FR" dirty="0">
                <a:solidFill>
                  <a:schemeClr val="accent2">
                    <a:lumMod val="75000"/>
                  </a:schemeClr>
                </a:solidFill>
              </a:rPr>
              <a:t>android:src=</a:t>
            </a:r>
            <a:r>
              <a:rPr lang="fr-FR" altLang="fr-FR" i="1" dirty="0">
                <a:solidFill>
                  <a:schemeClr val="accent2">
                    <a:lumMod val="75000"/>
                  </a:schemeClr>
                </a:solidFill>
              </a:rPr>
              <a:t>"@drawable/</a:t>
            </a:r>
            <a:r>
              <a:rPr lang="fr-FR" altLang="fr-FR" i="1" dirty="0" err="1">
                <a:solidFill>
                  <a:schemeClr val="accent2">
                    <a:lumMod val="75000"/>
                  </a:schemeClr>
                </a:solidFill>
              </a:rPr>
              <a:t>kandinsky</a:t>
            </a:r>
            <a:r>
              <a:rPr lang="fr-FR" altLang="fr-FR" i="1" dirty="0">
                <a:solidFill>
                  <a:schemeClr val="accent2">
                    <a:lumMod val="75000"/>
                  </a:schemeClr>
                </a:solidFill>
              </a:rPr>
              <a:t>"</a:t>
            </a:r>
          </a:p>
          <a:p>
            <a:pPr lvl="1"/>
            <a:r>
              <a:rPr lang="fr-FR" altLang="fr-FR" i="1" dirty="0"/>
              <a:t>Layout peut référencer </a:t>
            </a:r>
            <a:r>
              <a:rPr lang="fr-FR" altLang="fr-FR" dirty="0"/>
              <a:t>un texte redéfinit ou pas dans le fichier </a:t>
            </a:r>
            <a:r>
              <a:rPr lang="fr-FR" altLang="fr-FR" i="1" dirty="0">
                <a:solidFill>
                  <a:schemeClr val="accent2">
                    <a:lumMod val="75000"/>
                  </a:schemeClr>
                </a:solidFill>
              </a:rPr>
              <a:t>values/strings.xml</a:t>
            </a:r>
          </a:p>
          <a:p>
            <a:pPr marL="640080" lvl="2" indent="0">
              <a:buNone/>
            </a:pPr>
            <a:r>
              <a:rPr lang="fr-FR" altLang="fr-FR" dirty="0">
                <a:solidFill>
                  <a:schemeClr val="accent2">
                    <a:lumMod val="75000"/>
                  </a:schemeClr>
                </a:solidFill>
              </a:rPr>
              <a:t>android:prompt=</a:t>
            </a:r>
            <a:r>
              <a:rPr lang="fr-FR" altLang="fr-FR" i="1" dirty="0">
                <a:solidFill>
                  <a:schemeClr val="accent2">
                    <a:lumMod val="75000"/>
                  </a:schemeClr>
                </a:solidFill>
              </a:rPr>
              <a:t>"@string/</a:t>
            </a:r>
            <a:r>
              <a:rPr lang="fr-FR" altLang="fr-FR" i="1" dirty="0" err="1">
                <a:solidFill>
                  <a:schemeClr val="accent2">
                    <a:lumMod val="75000"/>
                  </a:schemeClr>
                </a:solidFill>
              </a:rPr>
              <a:t>country_prompt</a:t>
            </a:r>
            <a:r>
              <a:rPr lang="fr-FR" altLang="fr-FR" i="1" dirty="0">
                <a:solidFill>
                  <a:schemeClr val="accent2">
                    <a:lumMod val="75000"/>
                  </a:schemeClr>
                </a:solidFill>
              </a:rPr>
              <a:t>"</a:t>
            </a:r>
            <a:endParaRPr lang="fr-FR" altLang="fr-FR" dirty="0">
              <a:solidFill>
                <a:schemeClr val="accent2">
                  <a:lumMod val="75000"/>
                </a:schemeClr>
              </a:solidFill>
            </a:endParaRPr>
          </a:p>
          <a:p>
            <a:pPr marL="640080" lvl="2" indent="0">
              <a:buNone/>
            </a:pPr>
            <a:r>
              <a:rPr lang="fr-FR" altLang="fr-FR" dirty="0">
                <a:solidFill>
                  <a:schemeClr val="accent2">
                    <a:lumMod val="75000"/>
                  </a:schemeClr>
                </a:solidFill>
              </a:rPr>
              <a:t>android:entries=</a:t>
            </a:r>
            <a:r>
              <a:rPr lang="fr-FR" altLang="fr-FR" i="1" dirty="0">
                <a:solidFill>
                  <a:schemeClr val="accent2">
                    <a:lumMod val="75000"/>
                  </a:schemeClr>
                </a:solidFill>
              </a:rPr>
              <a:t>"@</a:t>
            </a:r>
            <a:r>
              <a:rPr lang="fr-FR" altLang="fr-FR" i="1" dirty="0" err="1">
                <a:solidFill>
                  <a:schemeClr val="accent2">
                    <a:lumMod val="75000"/>
                  </a:schemeClr>
                </a:solidFill>
              </a:rPr>
              <a:t>array</a:t>
            </a:r>
            <a:r>
              <a:rPr lang="fr-FR" altLang="fr-FR" i="1" dirty="0">
                <a:solidFill>
                  <a:schemeClr val="accent2">
                    <a:lumMod val="75000"/>
                  </a:schemeClr>
                </a:solidFill>
              </a:rPr>
              <a:t>/</a:t>
            </a:r>
            <a:r>
              <a:rPr lang="fr-FR" altLang="fr-FR" i="1" dirty="0" err="1">
                <a:solidFill>
                  <a:schemeClr val="accent2">
                    <a:lumMod val="75000"/>
                  </a:schemeClr>
                </a:solidFill>
              </a:rPr>
              <a:t>country_names</a:t>
            </a:r>
            <a:r>
              <a:rPr lang="fr-FR" altLang="fr-FR" i="1" dirty="0">
                <a:solidFill>
                  <a:schemeClr val="accent2">
                    <a:lumMod val="75000"/>
                  </a:schemeClr>
                </a:solidFill>
              </a:rPr>
              <a:t>"</a:t>
            </a:r>
          </a:p>
          <a:p>
            <a:pPr marL="640080" lvl="2" indent="0">
              <a:buNone/>
            </a:pPr>
            <a:r>
              <a:rPr lang="fr-FR" dirty="0" err="1">
                <a:solidFill>
                  <a:schemeClr val="accent2">
                    <a:lumMod val="75000"/>
                  </a:schemeClr>
                </a:solidFill>
              </a:rPr>
              <a:t>android:text</a:t>
            </a:r>
            <a:r>
              <a:rPr lang="fr-FR" dirty="0">
                <a:solidFill>
                  <a:schemeClr val="accent2">
                    <a:lumMod val="75000"/>
                  </a:schemeClr>
                </a:solidFill>
              </a:rPr>
              <a:t>=</a:t>
            </a:r>
            <a:r>
              <a:rPr lang="fr-FR" i="1" dirty="0">
                <a:solidFill>
                  <a:schemeClr val="accent2">
                    <a:lumMod val="75000"/>
                  </a:schemeClr>
                </a:solidFill>
              </a:rPr>
              <a:t>"@string/</a:t>
            </a:r>
            <a:r>
              <a:rPr lang="fr-FR" i="1" dirty="0" err="1">
                <a:solidFill>
                  <a:schemeClr val="accent2">
                    <a:lumMod val="75000"/>
                  </a:schemeClr>
                </a:solidFill>
              </a:rPr>
              <a:t>hello_world</a:t>
            </a:r>
            <a:r>
              <a:rPr lang="fr-FR" i="1" dirty="0">
                <a:solidFill>
                  <a:schemeClr val="accent2">
                    <a:lumMod val="75000"/>
                  </a:schemeClr>
                </a:solidFill>
              </a:rPr>
              <a:t>"</a:t>
            </a:r>
            <a:endParaRPr lang="fr-FR" altLang="fr-FR" i="1" dirty="0">
              <a:solidFill>
                <a:schemeClr val="accent2">
                  <a:lumMod val="75000"/>
                </a:schemeClr>
              </a:solidFill>
            </a:endParaRPr>
          </a:p>
          <a:p>
            <a:pPr lvl="1"/>
            <a:r>
              <a:rPr lang="fr-FR" altLang="fr-FR" i="1" dirty="0"/>
              <a:t>Layout peut référencer une couleur</a:t>
            </a:r>
          </a:p>
          <a:p>
            <a:pPr marL="640080" lvl="2" indent="0">
              <a:buNone/>
            </a:pPr>
            <a:r>
              <a:rPr lang="fr-FR" altLang="fr-FR" dirty="0" err="1">
                <a:solidFill>
                  <a:schemeClr val="accent2">
                    <a:lumMod val="75000"/>
                  </a:schemeClr>
                </a:solidFill>
              </a:rPr>
              <a:t>android:background</a:t>
            </a:r>
            <a:r>
              <a:rPr lang="fr-FR" altLang="fr-FR" dirty="0">
                <a:solidFill>
                  <a:schemeClr val="accent2">
                    <a:lumMod val="75000"/>
                  </a:schemeClr>
                </a:solidFill>
              </a:rPr>
              <a:t>=</a:t>
            </a:r>
            <a:r>
              <a:rPr lang="fr-FR" altLang="fr-FR" i="1" dirty="0">
                <a:solidFill>
                  <a:schemeClr val="accent2">
                    <a:lumMod val="75000"/>
                  </a:schemeClr>
                </a:solidFill>
              </a:rPr>
              <a:t>"@</a:t>
            </a:r>
            <a:r>
              <a:rPr lang="fr-FR" altLang="fr-FR" i="1" dirty="0" err="1">
                <a:solidFill>
                  <a:schemeClr val="accent2">
                    <a:lumMod val="75000"/>
                  </a:schemeClr>
                </a:solidFill>
              </a:rPr>
              <a:t>color</a:t>
            </a:r>
            <a:r>
              <a:rPr lang="fr-FR" altLang="fr-FR" i="1" dirty="0">
                <a:solidFill>
                  <a:schemeClr val="accent2">
                    <a:lumMod val="75000"/>
                  </a:schemeClr>
                </a:solidFill>
              </a:rPr>
              <a:t>/</a:t>
            </a:r>
            <a:r>
              <a:rPr lang="fr-FR" altLang="fr-FR" i="1" dirty="0" err="1">
                <a:solidFill>
                  <a:schemeClr val="accent2">
                    <a:lumMod val="75000"/>
                  </a:schemeClr>
                </a:solidFill>
              </a:rPr>
              <a:t>red</a:t>
            </a:r>
            <a:r>
              <a:rPr lang="fr-FR" altLang="fr-FR" i="1" dirty="0">
                <a:solidFill>
                  <a:schemeClr val="accent2">
                    <a:lumMod val="75000"/>
                  </a:schemeClr>
                </a:solidFill>
              </a:rPr>
              <a:t>"</a:t>
            </a:r>
            <a:endParaRPr lang="fr-FR" altLang="fr-FR" dirty="0">
              <a:solidFill>
                <a:schemeClr val="accent2">
                  <a:lumMod val="75000"/>
                </a:schemeClr>
              </a:solidFill>
            </a:endParaRPr>
          </a:p>
          <a:p>
            <a:pPr lvl="1"/>
            <a:r>
              <a:rPr lang="fr-FR" altLang="fr-FR" dirty="0"/>
              <a:t>Drawable peut référencer un autre drawable</a:t>
            </a:r>
          </a:p>
          <a:p>
            <a:pPr marL="640080" lvl="2" indent="0">
              <a:buNone/>
            </a:pPr>
            <a:r>
              <a:rPr lang="fr-FR" altLang="fr-FR" dirty="0">
                <a:solidFill>
                  <a:schemeClr val="accent2">
                    <a:lumMod val="75000"/>
                  </a:schemeClr>
                </a:solidFill>
              </a:rPr>
              <a:t>&lt;item </a:t>
            </a:r>
            <a:r>
              <a:rPr lang="fr-FR" altLang="fr-FR" dirty="0" err="1">
                <a:solidFill>
                  <a:schemeClr val="accent2">
                    <a:lumMod val="75000"/>
                  </a:schemeClr>
                </a:solidFill>
              </a:rPr>
              <a:t>android:drawable</a:t>
            </a:r>
            <a:r>
              <a:rPr lang="fr-FR" altLang="fr-FR" dirty="0">
                <a:solidFill>
                  <a:schemeClr val="accent2">
                    <a:lumMod val="75000"/>
                  </a:schemeClr>
                </a:solidFill>
              </a:rPr>
              <a:t>=</a:t>
            </a:r>
            <a:r>
              <a:rPr lang="fr-FR" altLang="fr-FR" i="1" dirty="0">
                <a:solidFill>
                  <a:schemeClr val="accent2">
                    <a:lumMod val="75000"/>
                  </a:schemeClr>
                </a:solidFill>
              </a:rPr>
              <a:t>"@drawable/</a:t>
            </a:r>
            <a:r>
              <a:rPr lang="fr-FR" altLang="fr-FR" i="1" dirty="0" err="1">
                <a:solidFill>
                  <a:schemeClr val="accent2">
                    <a:lumMod val="75000"/>
                  </a:schemeClr>
                </a:solidFill>
              </a:rPr>
              <a:t>button_normal_green</a:t>
            </a:r>
            <a:r>
              <a:rPr lang="fr-FR" altLang="fr-FR" i="1" dirty="0">
                <a:solidFill>
                  <a:schemeClr val="accent2">
                    <a:lumMod val="75000"/>
                  </a:schemeClr>
                </a:solidFill>
              </a:rPr>
              <a:t>"/&gt;</a:t>
            </a:r>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212976"/>
            <a:ext cx="2988332"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avec flèche 4"/>
          <p:cNvCxnSpPr/>
          <p:nvPr/>
        </p:nvCxnSpPr>
        <p:spPr>
          <a:xfrm flipV="1">
            <a:off x="4788024" y="3861048"/>
            <a:ext cx="1368152"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p:cNvSpPr>
            <a:spLocks noGrp="1"/>
          </p:cNvSpPr>
          <p:nvPr>
            <p:ph type="sldNum" sz="quarter" idx="15"/>
          </p:nvPr>
        </p:nvSpPr>
        <p:spPr/>
        <p:txBody>
          <a:bodyPr/>
          <a:lstStyle/>
          <a:p>
            <a:fld id="{384F8F30-306B-41BF-A053-882421CA3BDD}" type="slidenum">
              <a:rPr lang="fr-FR" smtClean="0"/>
              <a:t>42</a:t>
            </a:fld>
            <a:endParaRPr lang="fr-FR"/>
          </a:p>
        </p:txBody>
      </p:sp>
    </p:spTree>
    <p:extLst>
      <p:ext uri="{BB962C8B-B14F-4D97-AF65-F5344CB8AC3E}">
        <p14:creationId xmlns:p14="http://schemas.microsoft.com/office/powerpoint/2010/main" val="457120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Une application est structurée autour de la classe Activity</a:t>
            </a:r>
            <a:endParaRPr lang="fr-FR" dirty="0"/>
          </a:p>
        </p:txBody>
      </p:sp>
      <p:sp>
        <p:nvSpPr>
          <p:cNvPr id="3" name="Espace réservé du contenu 2"/>
          <p:cNvSpPr>
            <a:spLocks noGrp="1"/>
          </p:cNvSpPr>
          <p:nvPr>
            <p:ph sz="quarter" idx="1"/>
          </p:nvPr>
        </p:nvSpPr>
        <p:spPr>
          <a:xfrm>
            <a:off x="457200" y="1600200"/>
            <a:ext cx="7467600" cy="1540768"/>
          </a:xfrm>
        </p:spPr>
        <p:txBody>
          <a:bodyPr>
            <a:normAutofit fontScale="62500" lnSpcReduction="20000"/>
          </a:bodyPr>
          <a:lstStyle/>
          <a:p>
            <a:pPr fontAlgn="base"/>
            <a:r>
              <a:rPr lang="fr-FR" dirty="0"/>
              <a:t>Le code </a:t>
            </a:r>
            <a:r>
              <a:rPr lang="fr-FR" dirty="0" err="1"/>
              <a:t>behind</a:t>
            </a:r>
            <a:r>
              <a:rPr lang="fr-FR" dirty="0"/>
              <a:t> du main </a:t>
            </a:r>
            <a:r>
              <a:rPr lang="fr-FR" dirty="0" err="1"/>
              <a:t>activity</a:t>
            </a:r>
            <a:r>
              <a:rPr lang="fr-FR" dirty="0"/>
              <a:t> dans le fichier: </a:t>
            </a:r>
            <a:r>
              <a:rPr lang="fr-FR" dirty="0" err="1">
                <a:solidFill>
                  <a:schemeClr val="accent2">
                    <a:lumMod val="75000"/>
                  </a:schemeClr>
                </a:solidFill>
              </a:rPr>
              <a:t>src</a:t>
            </a:r>
            <a:r>
              <a:rPr lang="fr-FR" dirty="0">
                <a:solidFill>
                  <a:schemeClr val="accent2">
                    <a:lumMod val="75000"/>
                  </a:schemeClr>
                </a:solidFill>
              </a:rPr>
              <a:t>/</a:t>
            </a:r>
            <a:r>
              <a:rPr lang="fr-FR" dirty="0" err="1">
                <a:solidFill>
                  <a:schemeClr val="accent2">
                    <a:lumMod val="75000"/>
                  </a:schemeClr>
                </a:solidFill>
              </a:rPr>
              <a:t>com.crm.calculatrice</a:t>
            </a:r>
            <a:r>
              <a:rPr lang="fr-FR" dirty="0">
                <a:solidFill>
                  <a:schemeClr val="accent2">
                    <a:lumMod val="75000"/>
                  </a:schemeClr>
                </a:solidFill>
              </a:rPr>
              <a:t>/MainActivity.java</a:t>
            </a:r>
            <a:endParaRPr lang="fr-FR" dirty="0"/>
          </a:p>
          <a:p>
            <a:pPr fontAlgn="base"/>
            <a:r>
              <a:rPr lang="fr-FR" dirty="0"/>
              <a:t>Notre activité principale doit hériter de la classe Activity ou d’une sous classe de cette dernière: </a:t>
            </a:r>
            <a:r>
              <a:rPr lang="fr-FR" u="sng" dirty="0">
                <a:hlinkClick r:id="rId2"/>
              </a:rPr>
              <a:t>http://developer.android.com/reference/android/app/Activity.html</a:t>
            </a:r>
            <a:endParaRPr lang="fr-FR" dirty="0"/>
          </a:p>
          <a:p>
            <a:pPr fontAlgn="base"/>
            <a:r>
              <a:rPr lang="fr-FR" dirty="0"/>
              <a:t>La méthode “</a:t>
            </a:r>
            <a:r>
              <a:rPr lang="fr-FR" b="1" dirty="0" err="1"/>
              <a:t>OnCreate</a:t>
            </a:r>
            <a:r>
              <a:rPr lang="fr-FR" dirty="0"/>
              <a:t>” est équivalente est appelée à la création de votre vue.</a:t>
            </a:r>
          </a:p>
          <a:p>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068960"/>
            <a:ext cx="4824536" cy="3744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43</a:t>
            </a:fld>
            <a:endParaRPr lang="fr-FR"/>
          </a:p>
        </p:txBody>
      </p:sp>
    </p:spTree>
    <p:extLst>
      <p:ext uri="{BB962C8B-B14F-4D97-AF65-F5344CB8AC3E}">
        <p14:creationId xmlns:p14="http://schemas.microsoft.com/office/powerpoint/2010/main" val="4016282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Meilleur façon d’ajouter une nouvelle Activity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56792"/>
            <a:ext cx="2780602" cy="4368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4283969" y="1844824"/>
            <a:ext cx="4032448" cy="1200329"/>
          </a:xfrm>
          <a:prstGeom prst="rect">
            <a:avLst/>
          </a:prstGeom>
          <a:noFill/>
        </p:spPr>
        <p:txBody>
          <a:bodyPr wrap="square" rtlCol="0">
            <a:spAutoFit/>
          </a:bodyPr>
          <a:lstStyle/>
          <a:p>
            <a:r>
              <a:rPr lang="fr-FR" dirty="0"/>
              <a:t>Afin que tous les fichiers nécessaires à l’Activity soient bien ajoutés et que le manifeste soit bien mise à jour, utilisez cette procédure.</a:t>
            </a:r>
          </a:p>
        </p:txBody>
      </p:sp>
      <p:sp>
        <p:nvSpPr>
          <p:cNvPr id="3" name="Espace réservé du numéro de diapositive 2"/>
          <p:cNvSpPr>
            <a:spLocks noGrp="1"/>
          </p:cNvSpPr>
          <p:nvPr>
            <p:ph type="sldNum" sz="quarter" idx="15"/>
          </p:nvPr>
        </p:nvSpPr>
        <p:spPr/>
        <p:txBody>
          <a:bodyPr/>
          <a:lstStyle/>
          <a:p>
            <a:fld id="{384F8F30-306B-41BF-A053-882421CA3BDD}" type="slidenum">
              <a:rPr lang="fr-FR" smtClean="0"/>
              <a:t>44</a:t>
            </a:fld>
            <a:endParaRPr lang="fr-FR"/>
          </a:p>
        </p:txBody>
      </p:sp>
    </p:spTree>
    <p:extLst>
      <p:ext uri="{BB962C8B-B14F-4D97-AF65-F5344CB8AC3E}">
        <p14:creationId xmlns:p14="http://schemas.microsoft.com/office/powerpoint/2010/main" val="398683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Le cycle de vie d’une </a:t>
            </a:r>
            <a:r>
              <a:rPr lang="fr-FR" dirty="0" err="1"/>
              <a:t>activity</a:t>
            </a:r>
            <a:endParaRPr lang="fr-FR" dirty="0"/>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45</a:t>
            </a:fld>
            <a:endParaRPr lang="fr-FR"/>
          </a:p>
        </p:txBody>
      </p:sp>
    </p:spTree>
    <p:extLst>
      <p:ext uri="{BB962C8B-B14F-4D97-AF65-F5344CB8AC3E}">
        <p14:creationId xmlns:p14="http://schemas.microsoft.com/office/powerpoint/2010/main" val="3386727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cycle de vie d’une application android</a:t>
            </a:r>
            <a:br>
              <a:rPr lang="fr-FR" dirty="0"/>
            </a:br>
            <a:r>
              <a:rPr lang="fr-FR" sz="1800" dirty="0"/>
              <a:t>http://developer.android.com/reference/android/app/Activity.html</a:t>
            </a:r>
          </a:p>
        </p:txBody>
      </p:sp>
      <p:pic>
        <p:nvPicPr>
          <p:cNvPr id="4"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68264"/>
            <a:ext cx="8686800" cy="534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5"/>
          </p:nvPr>
        </p:nvSpPr>
        <p:spPr/>
        <p:txBody>
          <a:bodyPr/>
          <a:lstStyle/>
          <a:p>
            <a:fld id="{384F8F30-306B-41BF-A053-882421CA3BDD}" type="slidenum">
              <a:rPr lang="fr-FR" smtClean="0"/>
              <a:t>46</a:t>
            </a:fld>
            <a:endParaRPr lang="fr-FR"/>
          </a:p>
        </p:txBody>
      </p:sp>
    </p:spTree>
    <p:extLst>
      <p:ext uri="{BB962C8B-B14F-4D97-AF65-F5344CB8AC3E}">
        <p14:creationId xmlns:p14="http://schemas.microsoft.com/office/powerpoint/2010/main" val="37418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cycle de vie d’une application android</a:t>
            </a:r>
          </a:p>
        </p:txBody>
      </p:sp>
      <p:sp>
        <p:nvSpPr>
          <p:cNvPr id="3" name="Espace réservé du contenu 2"/>
          <p:cNvSpPr>
            <a:spLocks noGrp="1"/>
          </p:cNvSpPr>
          <p:nvPr>
            <p:ph sz="quarter" idx="1"/>
          </p:nvPr>
        </p:nvSpPr>
        <p:spPr>
          <a:xfrm>
            <a:off x="457200" y="1600200"/>
            <a:ext cx="7467600" cy="5069160"/>
          </a:xfrm>
        </p:spPr>
        <p:txBody>
          <a:bodyPr>
            <a:normAutofit fontScale="62500" lnSpcReduction="20000"/>
          </a:bodyPr>
          <a:lstStyle/>
          <a:p>
            <a:pPr fontAlgn="base"/>
            <a:r>
              <a:rPr lang="fr-FR" altLang="fr-FR" sz="2500" b="1" dirty="0" err="1"/>
              <a:t>onCreate</a:t>
            </a:r>
            <a:r>
              <a:rPr lang="fr-FR" altLang="fr-FR" sz="2500" dirty="0"/>
              <a:t> : </a:t>
            </a:r>
          </a:p>
          <a:p>
            <a:pPr lvl="1" fontAlgn="base"/>
            <a:r>
              <a:rPr lang="fr-FR" sz="2500" dirty="0"/>
              <a:t>Cette méthode est appelée à la création de votre activité  (Activity). </a:t>
            </a:r>
          </a:p>
          <a:p>
            <a:pPr lvl="1" fontAlgn="base"/>
            <a:r>
              <a:rPr lang="fr-FR" sz="2500" dirty="0"/>
              <a:t>Elle sert à initialiser votre activité ainsi que toutes les données nécessaires à cette dernière. </a:t>
            </a:r>
          </a:p>
          <a:p>
            <a:pPr lvl="1" fontAlgn="base"/>
            <a:r>
              <a:rPr lang="fr-FR" sz="2500" dirty="0"/>
              <a:t>Quand la méthode </a:t>
            </a:r>
            <a:r>
              <a:rPr lang="fr-FR" sz="2500" b="1" dirty="0" err="1"/>
              <a:t>onCreate</a:t>
            </a:r>
            <a:r>
              <a:rPr lang="fr-FR" sz="2500" b="1" dirty="0"/>
              <a:t> </a:t>
            </a:r>
            <a:r>
              <a:rPr lang="fr-FR" sz="2500" dirty="0"/>
              <a:t>est appelée, on lui passe un Bundle en argument. Ce Bundle contient l’état de sauvegarde enregistré lors de la dernière exécution de votre activité.</a:t>
            </a:r>
          </a:p>
          <a:p>
            <a:pPr lvl="1"/>
            <a:r>
              <a:rPr lang="fr-FR" altLang="fr-FR" sz="2500" dirty="0"/>
              <a:t>Elle charge l’IHM et retrouve les widgets pour les interactions futures</a:t>
            </a:r>
          </a:p>
          <a:p>
            <a:pPr fontAlgn="base"/>
            <a:r>
              <a:rPr lang="fr-FR" altLang="fr-FR" sz="2500" b="1" dirty="0" err="1"/>
              <a:t>onStart</a:t>
            </a:r>
            <a:r>
              <a:rPr lang="fr-FR" altLang="fr-FR" sz="2500" dirty="0"/>
              <a:t> : </a:t>
            </a:r>
          </a:p>
          <a:p>
            <a:pPr lvl="1" fontAlgn="base"/>
            <a:r>
              <a:rPr lang="fr-FR" sz="2500" dirty="0"/>
              <a:t>Cette méthode signifie le début d’exécution de votre activité (début du passage au premier plan). Si votre activité ne peut pas aller en avant plan quelque soit la raison, l’activité sera transférée à </a:t>
            </a:r>
            <a:r>
              <a:rPr lang="fr-FR" sz="2500" b="1" dirty="0" err="1"/>
              <a:t>onStop</a:t>
            </a:r>
            <a:r>
              <a:rPr lang="fr-FR" sz="2500" dirty="0"/>
              <a:t>.</a:t>
            </a:r>
          </a:p>
          <a:p>
            <a:pPr lvl="1"/>
            <a:r>
              <a:rPr lang="fr-FR" altLang="fr-FR" sz="2500" dirty="0"/>
              <a:t>La vue va devenir visible</a:t>
            </a:r>
          </a:p>
          <a:p>
            <a:r>
              <a:rPr lang="fr-FR" altLang="fr-FR" sz="2500" b="1" dirty="0" err="1"/>
              <a:t>onResume</a:t>
            </a:r>
            <a:r>
              <a:rPr lang="fr-FR" altLang="fr-FR" sz="2500" dirty="0"/>
              <a:t> : </a:t>
            </a:r>
          </a:p>
          <a:p>
            <a:pPr lvl="1"/>
            <a:r>
              <a:rPr lang="fr-FR" sz="2500" dirty="0"/>
              <a:t>Cette méthode est appelée après </a:t>
            </a:r>
            <a:r>
              <a:rPr lang="fr-FR" sz="2500" b="1" dirty="0" err="1"/>
              <a:t>onStart</a:t>
            </a:r>
            <a:r>
              <a:rPr lang="fr-FR" sz="2500" dirty="0"/>
              <a:t> (au moment où votre application passe ou repasse en avant plan). A la fin de l’appel à la méthode </a:t>
            </a:r>
            <a:r>
              <a:rPr lang="fr-FR" sz="2500" b="1" dirty="0" err="1"/>
              <a:t>onResume</a:t>
            </a:r>
            <a:r>
              <a:rPr lang="fr-FR" sz="2500" b="1" dirty="0"/>
              <a:t>,</a:t>
            </a:r>
            <a:r>
              <a:rPr lang="fr-FR" sz="2500" dirty="0"/>
              <a:t> votre application se trouve au premier plan et reçoit les interactions utilisateurs.</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47</a:t>
            </a:fld>
            <a:endParaRPr lang="fr-FR"/>
          </a:p>
        </p:txBody>
      </p:sp>
    </p:spTree>
    <p:extLst>
      <p:ext uri="{BB962C8B-B14F-4D97-AF65-F5344CB8AC3E}">
        <p14:creationId xmlns:p14="http://schemas.microsoft.com/office/powerpoint/2010/main" val="1193788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88640"/>
            <a:ext cx="7467600" cy="6552728"/>
          </a:xfrm>
        </p:spPr>
        <p:txBody>
          <a:bodyPr>
            <a:normAutofit fontScale="70000" lnSpcReduction="20000"/>
          </a:bodyPr>
          <a:lstStyle/>
          <a:p>
            <a:r>
              <a:rPr lang="fr-FR" altLang="fr-FR" sz="2500" b="1" dirty="0" err="1"/>
              <a:t>onPause</a:t>
            </a:r>
            <a:r>
              <a:rPr lang="fr-FR" altLang="fr-FR" sz="2500" dirty="0"/>
              <a:t> :</a:t>
            </a:r>
          </a:p>
          <a:p>
            <a:pPr lvl="1"/>
            <a:r>
              <a:rPr lang="fr-FR" sz="2500" dirty="0"/>
              <a:t>Si une autre activité passe au premier plan, la méthode </a:t>
            </a:r>
            <a:r>
              <a:rPr lang="fr-FR" sz="2500" b="1" dirty="0" err="1"/>
              <a:t>onPause</a:t>
            </a:r>
            <a:r>
              <a:rPr lang="fr-FR" sz="2500" dirty="0"/>
              <a:t> est appelée sur votre activité. Afin que vous sauvegardiez l’état de l’activité et les différents traitements effectués par l’utilisateur. </a:t>
            </a:r>
            <a:r>
              <a:rPr lang="fr-FR" sz="2600" dirty="0"/>
              <a:t>Ex:</a:t>
            </a:r>
            <a:r>
              <a:rPr lang="en-US" sz="2600" dirty="0"/>
              <a:t> </a:t>
            </a:r>
            <a:r>
              <a:rPr lang="en-US" sz="2600" dirty="0" err="1"/>
              <a:t>une</a:t>
            </a:r>
            <a:r>
              <a:rPr lang="en-US" sz="2600" dirty="0"/>
              <a:t> nouvelle activity pas </a:t>
            </a:r>
            <a:r>
              <a:rPr lang="en-US" sz="2600" dirty="0" err="1"/>
              <a:t>en</a:t>
            </a:r>
            <a:r>
              <a:rPr lang="en-US" sz="2600" dirty="0"/>
              <a:t> full size </a:t>
            </a:r>
            <a:r>
              <a:rPr lang="en-US" sz="2600" dirty="0" err="1"/>
              <a:t>ou</a:t>
            </a:r>
            <a:r>
              <a:rPr lang="en-US" sz="2600" dirty="0"/>
              <a:t> </a:t>
            </a:r>
            <a:r>
              <a:rPr lang="en-US" sz="2600" dirty="0" err="1"/>
              <a:t>une</a:t>
            </a:r>
            <a:r>
              <a:rPr lang="en-US" sz="2600" dirty="0"/>
              <a:t> </a:t>
            </a:r>
            <a:r>
              <a:rPr lang="en-US" sz="2600" dirty="0" err="1"/>
              <a:t>activité</a:t>
            </a:r>
            <a:r>
              <a:rPr lang="en-US" sz="2600" dirty="0"/>
              <a:t> </a:t>
            </a:r>
            <a:r>
              <a:rPr lang="en-US" sz="2600" dirty="0" err="1"/>
              <a:t>transparente</a:t>
            </a:r>
            <a:r>
              <a:rPr lang="en-US" sz="2600" dirty="0"/>
              <a:t>. </a:t>
            </a:r>
            <a:r>
              <a:rPr lang="fr-FR" sz="2500" dirty="0"/>
              <a:t>A ce stade, votre activité n’a plus accès à l’écran, vous devez arrêter de faire toute action en rapport avec l’interaction utilisateur (désabonner les </a:t>
            </a:r>
            <a:r>
              <a:rPr lang="fr-FR" sz="2500" dirty="0" err="1"/>
              <a:t>listeners</a:t>
            </a:r>
            <a:r>
              <a:rPr lang="fr-FR" sz="2500" dirty="0"/>
              <a:t>). Vous pouvez par contre continuer à exécuter des algorithmes nécessaires mais qui ne consomment pas trop de CPU.</a:t>
            </a:r>
          </a:p>
          <a:p>
            <a:r>
              <a:rPr lang="fr-FR" altLang="fr-FR" sz="2500" b="1" dirty="0" err="1"/>
              <a:t>onStop</a:t>
            </a:r>
            <a:r>
              <a:rPr lang="fr-FR" altLang="fr-FR" sz="2500" dirty="0"/>
              <a:t> : </a:t>
            </a:r>
          </a:p>
          <a:p>
            <a:pPr lvl="1"/>
            <a:r>
              <a:rPr lang="fr-FR" sz="2500" dirty="0"/>
              <a:t>Appelée quand votre activité n’est plus du tout visible quelque soit la raison. Dans cette méthode vous devez arrêter tous les traitements et services exécutés par votre application.</a:t>
            </a:r>
          </a:p>
          <a:p>
            <a:pPr lvl="1"/>
            <a:r>
              <a:rPr lang="fr-FR" altLang="fr-FR" sz="2500" dirty="0"/>
              <a:t>L’application pourrait être stoppée. On arrête tout ce qui consomme de l’énergie ou de la mémoire</a:t>
            </a:r>
          </a:p>
          <a:p>
            <a:r>
              <a:rPr lang="fr-FR" altLang="fr-FR" sz="2500" b="1" dirty="0" err="1"/>
              <a:t>onRestart</a:t>
            </a:r>
            <a:r>
              <a:rPr lang="fr-FR" altLang="fr-FR" sz="2500" dirty="0"/>
              <a:t> : </a:t>
            </a:r>
          </a:p>
          <a:p>
            <a:pPr lvl="1"/>
            <a:r>
              <a:rPr lang="fr-FR" altLang="fr-FR" sz="2500" dirty="0"/>
              <a:t>l’application revient à la vie on peut réactiver des éléments</a:t>
            </a:r>
          </a:p>
          <a:p>
            <a:r>
              <a:rPr lang="fr-FR" altLang="fr-FR" sz="2500" b="1" dirty="0" err="1"/>
              <a:t>onDestroy</a:t>
            </a:r>
            <a:r>
              <a:rPr lang="fr-FR" altLang="fr-FR" sz="2500" dirty="0"/>
              <a:t> : </a:t>
            </a:r>
          </a:p>
          <a:p>
            <a:pPr lvl="1"/>
            <a:r>
              <a:rPr lang="fr-FR" sz="2500" dirty="0"/>
              <a:t>Appelée quand votre application est totalement fermée (Processus terminé). Toutes les données non sauvegardées sont perdues</a:t>
            </a:r>
          </a:p>
          <a:p>
            <a:pPr lvl="1"/>
            <a:r>
              <a:rPr lang="fr-FR" altLang="fr-FR" sz="2500" dirty="0"/>
              <a:t>Il faut libérer et fermer toutes les ressources (fichiers, bases, réseaux, etc…)</a:t>
            </a:r>
          </a:p>
          <a:p>
            <a:pPr marL="0" indent="0">
              <a:buNone/>
            </a:pPr>
            <a:endParaRPr lang="fr-FR" altLang="fr-FR" sz="2800" dirty="0"/>
          </a:p>
          <a:p>
            <a:endParaRPr lang="fr-FR" dirty="0"/>
          </a:p>
        </p:txBody>
      </p:sp>
      <p:sp>
        <p:nvSpPr>
          <p:cNvPr id="2" name="Espace réservé du numéro de diapositive 1"/>
          <p:cNvSpPr>
            <a:spLocks noGrp="1"/>
          </p:cNvSpPr>
          <p:nvPr>
            <p:ph type="sldNum" sz="quarter" idx="15"/>
          </p:nvPr>
        </p:nvSpPr>
        <p:spPr/>
        <p:txBody>
          <a:bodyPr/>
          <a:lstStyle/>
          <a:p>
            <a:fld id="{384F8F30-306B-41BF-A053-882421CA3BDD}" type="slidenum">
              <a:rPr lang="fr-FR" smtClean="0"/>
              <a:t>48</a:t>
            </a:fld>
            <a:endParaRPr lang="fr-FR"/>
          </a:p>
        </p:txBody>
      </p:sp>
    </p:spTree>
    <p:extLst>
      <p:ext uri="{BB962C8B-B14F-4D97-AF65-F5344CB8AC3E}">
        <p14:creationId xmlns:p14="http://schemas.microsoft.com/office/powerpoint/2010/main" val="3641443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Gerer</a:t>
            </a:r>
            <a:r>
              <a:rPr lang="fr-FR" dirty="0"/>
              <a:t> la sauvegarde des </a:t>
            </a:r>
            <a:r>
              <a:rPr lang="fr-FR" dirty="0" err="1"/>
              <a:t>donnees</a:t>
            </a:r>
            <a:r>
              <a:rPr lang="fr-FR" dirty="0"/>
              <a:t> dans le cycle de vie de l‘activité</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49</a:t>
            </a:fld>
            <a:endParaRPr lang="fr-FR"/>
          </a:p>
        </p:txBody>
      </p:sp>
      <p:pic>
        <p:nvPicPr>
          <p:cNvPr id="5" name="Picture 6" descr="http://developer.android.com/images/fundamentals/restore_instanc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48417" y="1835308"/>
            <a:ext cx="7835900" cy="4443412"/>
          </a:xfrm>
          <a:noFill/>
        </p:spPr>
      </p:pic>
    </p:spTree>
    <p:extLst>
      <p:ext uri="{BB962C8B-B14F-4D97-AF65-F5344CB8AC3E}">
        <p14:creationId xmlns:p14="http://schemas.microsoft.com/office/powerpoint/2010/main" val="415887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363272" cy="634082"/>
          </a:xfrm>
        </p:spPr>
        <p:txBody>
          <a:bodyPr>
            <a:normAutofit/>
          </a:bodyPr>
          <a:lstStyle/>
          <a:p>
            <a:r>
              <a:rPr lang="fr-FR" dirty="0"/>
              <a:t>Versions d’</a:t>
            </a:r>
            <a:r>
              <a:rPr lang="fr-FR" dirty="0" err="1"/>
              <a:t>Android</a:t>
            </a:r>
            <a:endParaRPr lang="fr-FR" dirty="0"/>
          </a:p>
        </p:txBody>
      </p:sp>
      <p:sp>
        <p:nvSpPr>
          <p:cNvPr id="3" name="Espace réservé du contenu 2"/>
          <p:cNvSpPr>
            <a:spLocks noGrp="1"/>
          </p:cNvSpPr>
          <p:nvPr>
            <p:ph sz="quarter" idx="1"/>
          </p:nvPr>
        </p:nvSpPr>
        <p:spPr>
          <a:xfrm>
            <a:off x="107504" y="1052736"/>
            <a:ext cx="3528392" cy="5688632"/>
          </a:xfrm>
        </p:spPr>
        <p:txBody>
          <a:bodyPr>
            <a:normAutofit fontScale="62500" lnSpcReduction="20000"/>
          </a:bodyPr>
          <a:lstStyle/>
          <a:p>
            <a:r>
              <a:rPr lang="fr-FR" dirty="0"/>
              <a:t>Android est </a:t>
            </a:r>
            <a:r>
              <a:rPr lang="fr-FR" dirty="0" err="1"/>
              <a:t>Opensource</a:t>
            </a:r>
            <a:r>
              <a:rPr lang="fr-FR" dirty="0"/>
              <a:t> et racheté par Google en 2005</a:t>
            </a:r>
          </a:p>
          <a:p>
            <a:r>
              <a:rPr lang="fr-FR" dirty="0"/>
              <a:t>Une nouvelle version d'Android qui n'impose pas un changement d'API, signifie que l'API reste identique et donc demeure compatible avec la version précédente. Seule des corrections sont censées avoir été apportées par rapport à la version précédente. </a:t>
            </a:r>
          </a:p>
          <a:p>
            <a:r>
              <a:rPr lang="fr-FR" dirty="0"/>
              <a:t>Une nouvelle version d'</a:t>
            </a:r>
            <a:r>
              <a:rPr lang="fr-FR" dirty="0" err="1"/>
              <a:t>Android</a:t>
            </a:r>
            <a:r>
              <a:rPr lang="fr-FR" dirty="0"/>
              <a:t> qui induit un incrément d'API, signifie quant à elle, soit la mise à disposition de fonctionnalités supplémentaires, soit la modification de fonctionnalités existantes. Dans ce dernier cas, une application développée par rapport à un niveau API précis devra potentiellement être modifiée pour fonctionner sur les versions ayant un niveau d'API supérieur. </a:t>
            </a:r>
          </a:p>
          <a:p>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1041937822"/>
              </p:ext>
            </p:extLst>
          </p:nvPr>
        </p:nvGraphicFramePr>
        <p:xfrm>
          <a:off x="3768958" y="980728"/>
          <a:ext cx="5375042" cy="5021385"/>
        </p:xfrm>
        <a:graphic>
          <a:graphicData uri="http://schemas.openxmlformats.org/drawingml/2006/table">
            <a:tbl>
              <a:tblPr/>
              <a:tblGrid>
                <a:gridCol w="438779">
                  <a:extLst>
                    <a:ext uri="{9D8B030D-6E8A-4147-A177-3AD203B41FA5}">
                      <a16:colId xmlns:a16="http://schemas.microsoft.com/office/drawing/2014/main" val="20000"/>
                    </a:ext>
                  </a:extLst>
                </a:gridCol>
                <a:gridCol w="2268949">
                  <a:extLst>
                    <a:ext uri="{9D8B030D-6E8A-4147-A177-3AD203B41FA5}">
                      <a16:colId xmlns:a16="http://schemas.microsoft.com/office/drawing/2014/main" val="20001"/>
                    </a:ext>
                  </a:extLst>
                </a:gridCol>
                <a:gridCol w="1922545">
                  <a:extLst>
                    <a:ext uri="{9D8B030D-6E8A-4147-A177-3AD203B41FA5}">
                      <a16:colId xmlns:a16="http://schemas.microsoft.com/office/drawing/2014/main" val="20002"/>
                    </a:ext>
                  </a:extLst>
                </a:gridCol>
                <a:gridCol w="744769">
                  <a:extLst>
                    <a:ext uri="{9D8B030D-6E8A-4147-A177-3AD203B41FA5}">
                      <a16:colId xmlns:a16="http://schemas.microsoft.com/office/drawing/2014/main" val="20003"/>
                    </a:ext>
                  </a:extLst>
                </a:gridCol>
              </a:tblGrid>
              <a:tr h="797109">
                <a:tc>
                  <a:txBody>
                    <a:bodyPr/>
                    <a:lstStyle/>
                    <a:p>
                      <a:pPr algn="l" fontAlgn="b"/>
                      <a:r>
                        <a:rPr lang="fr-FR" sz="2000" b="1" i="0" u="none" strike="noStrike" dirty="0">
                          <a:solidFill>
                            <a:srgbClr val="000000"/>
                          </a:solidFill>
                          <a:latin typeface="Calibri"/>
                        </a:rPr>
                        <a:t>V</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fr-FR" sz="2000" b="1" i="0" u="none" strike="noStrike" dirty="0">
                          <a:solidFill>
                            <a:srgbClr val="000000"/>
                          </a:solidFill>
                          <a:latin typeface="Calibri"/>
                        </a:rPr>
                        <a:t>Nom</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fr-FR" sz="2000" b="1" i="0" u="none" strike="noStrike">
                          <a:solidFill>
                            <a:srgbClr val="000000"/>
                          </a:solidFill>
                          <a:latin typeface="Calibri"/>
                        </a:rPr>
                        <a:t>Date de sortie</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fr-FR" sz="2000" b="1" i="0" u="none" strike="noStrike">
                          <a:solidFill>
                            <a:srgbClr val="000000"/>
                          </a:solidFill>
                          <a:latin typeface="Calibri"/>
                        </a:rPr>
                        <a:t>API</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7677">
                <a:tc>
                  <a:txBody>
                    <a:bodyPr/>
                    <a:lstStyle/>
                    <a:p>
                      <a:pPr algn="l" fontAlgn="b"/>
                      <a:r>
                        <a:rPr lang="fr-FR" sz="2000" b="0" i="0" u="none" strike="noStrike">
                          <a:solidFill>
                            <a:srgbClr val="000000"/>
                          </a:solidFill>
                          <a:latin typeface="Calibri"/>
                        </a:rPr>
                        <a:t>1.0</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Apple Pie</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fin 2007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7677">
                <a:tc>
                  <a:txBody>
                    <a:bodyPr/>
                    <a:lstStyle/>
                    <a:p>
                      <a:pPr algn="l" fontAlgn="b"/>
                      <a:r>
                        <a:rPr lang="fr-FR" sz="2000" b="0" i="0" u="none" strike="noStrike">
                          <a:solidFill>
                            <a:srgbClr val="000000"/>
                          </a:solidFill>
                          <a:latin typeface="Calibri"/>
                        </a:rPr>
                        <a:t>1.1</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Banana Bread</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7677">
                <a:tc>
                  <a:txBody>
                    <a:bodyPr/>
                    <a:lstStyle/>
                    <a:p>
                      <a:pPr algn="l" fontAlgn="b"/>
                      <a:r>
                        <a:rPr lang="fr-FR" sz="2000" b="0" i="0" u="none" strike="noStrike">
                          <a:solidFill>
                            <a:srgbClr val="000000"/>
                          </a:solidFill>
                          <a:latin typeface="Calibri"/>
                        </a:rPr>
                        <a:t>1.5</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Cupcake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avril 2009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3</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7677">
                <a:tc>
                  <a:txBody>
                    <a:bodyPr/>
                    <a:lstStyle/>
                    <a:p>
                      <a:pPr algn="l" fontAlgn="b"/>
                      <a:r>
                        <a:rPr lang="fr-FR" sz="2000" b="0" i="0" u="none" strike="noStrike">
                          <a:solidFill>
                            <a:srgbClr val="000000"/>
                          </a:solidFill>
                          <a:latin typeface="Calibri"/>
                        </a:rPr>
                        <a:t>1.6</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Donut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septembre 2009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4</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7677">
                <a:tc>
                  <a:txBody>
                    <a:bodyPr/>
                    <a:lstStyle/>
                    <a:p>
                      <a:pPr algn="l" fontAlgn="b"/>
                      <a:r>
                        <a:rPr lang="fr-FR" sz="2000" b="0" i="0" u="none" strike="noStrike">
                          <a:solidFill>
                            <a:srgbClr val="000000"/>
                          </a:solidFill>
                          <a:latin typeface="Calibri"/>
                        </a:rPr>
                        <a:t>2.1</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Eclair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dirty="0">
                          <a:solidFill>
                            <a:srgbClr val="000000"/>
                          </a:solidFill>
                          <a:latin typeface="Calibri"/>
                        </a:rPr>
                        <a:t>janvier 2010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7</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7677">
                <a:tc>
                  <a:txBody>
                    <a:bodyPr/>
                    <a:lstStyle/>
                    <a:p>
                      <a:pPr algn="l" fontAlgn="b"/>
                      <a:r>
                        <a:rPr lang="fr-FR" sz="2000" b="0" i="0" u="none" strike="noStrike">
                          <a:solidFill>
                            <a:srgbClr val="000000"/>
                          </a:solidFill>
                          <a:latin typeface="Calibri"/>
                        </a:rPr>
                        <a:t>2.2</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FroYo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mai 2010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8</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7677">
                <a:tc>
                  <a:txBody>
                    <a:bodyPr/>
                    <a:lstStyle/>
                    <a:p>
                      <a:pPr algn="l" fontAlgn="b"/>
                      <a:r>
                        <a:rPr lang="fr-FR" sz="2000" b="0" i="0" u="none" strike="noStrike" dirty="0">
                          <a:solidFill>
                            <a:srgbClr val="000000"/>
                          </a:solidFill>
                          <a:latin typeface="Calibri"/>
                        </a:rPr>
                        <a:t>2.3</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l" fontAlgn="b"/>
                      <a:r>
                        <a:rPr lang="fr-FR" sz="2000" b="0" i="0" u="none" strike="noStrike" dirty="0" err="1">
                          <a:solidFill>
                            <a:srgbClr val="000000"/>
                          </a:solidFill>
                          <a:latin typeface="Calibri"/>
                        </a:rPr>
                        <a:t>Gingerbread</a:t>
                      </a:r>
                      <a:r>
                        <a:rPr lang="fr-FR" sz="2000" b="0" i="0" u="none" strike="noStrike" dirty="0">
                          <a:solidFill>
                            <a:srgbClr val="000000"/>
                          </a:solidFill>
                          <a:latin typeface="Calibri"/>
                        </a:rPr>
                        <a:t>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l" fontAlgn="b"/>
                      <a:r>
                        <a:rPr lang="fr-FR" sz="2000" b="0" i="0" u="none" strike="noStrike" dirty="0">
                          <a:solidFill>
                            <a:srgbClr val="000000"/>
                          </a:solidFill>
                          <a:latin typeface="Calibri"/>
                        </a:rPr>
                        <a:t>6 décembre 2010</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ctr" fontAlgn="b"/>
                      <a:r>
                        <a:rPr lang="fr-FR" sz="2000" b="0" i="0" u="none" strike="noStrike" dirty="0">
                          <a:solidFill>
                            <a:srgbClr val="000000"/>
                          </a:solidFill>
                          <a:latin typeface="Calibri"/>
                        </a:rPr>
                        <a:t> 9-</a:t>
                      </a:r>
                      <a:r>
                        <a:rPr lang="fr-FR" sz="2000" b="0" i="0" u="none" strike="noStrike" dirty="0">
                          <a:solidFill>
                            <a:srgbClr val="FF0000"/>
                          </a:solidFill>
                          <a:latin typeface="Calibri"/>
                        </a:rPr>
                        <a:t>10</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7"/>
                  </a:ext>
                </a:extLst>
              </a:tr>
              <a:tr h="347677">
                <a:tc>
                  <a:txBody>
                    <a:bodyPr/>
                    <a:lstStyle/>
                    <a:p>
                      <a:pPr algn="l" fontAlgn="b"/>
                      <a:r>
                        <a:rPr lang="fr-FR" sz="2000" b="0" i="0" u="none" strike="noStrike">
                          <a:solidFill>
                            <a:srgbClr val="000000"/>
                          </a:solidFill>
                          <a:latin typeface="Calibri"/>
                        </a:rPr>
                        <a:t>3.0</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Honeycomb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26 janvier 2011</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dirty="0">
                          <a:solidFill>
                            <a:srgbClr val="000000"/>
                          </a:solidFill>
                          <a:latin typeface="Calibri"/>
                        </a:rPr>
                        <a:t> 11-13</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7677">
                <a:tc>
                  <a:txBody>
                    <a:bodyPr/>
                    <a:lstStyle/>
                    <a:p>
                      <a:pPr algn="l" fontAlgn="b"/>
                      <a:r>
                        <a:rPr lang="fr-FR" sz="2000" b="0" i="0" u="none" strike="noStrike" dirty="0">
                          <a:solidFill>
                            <a:srgbClr val="000000"/>
                          </a:solidFill>
                          <a:latin typeface="Calibri"/>
                        </a:rPr>
                        <a:t>4.0</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fr-FR" sz="2000" b="0" i="0" u="none" strike="noStrike" dirty="0" err="1">
                          <a:solidFill>
                            <a:srgbClr val="000000"/>
                          </a:solidFill>
                          <a:latin typeface="Calibri"/>
                        </a:rPr>
                        <a:t>Ice</a:t>
                      </a:r>
                      <a:r>
                        <a:rPr lang="fr-FR" sz="2000" b="0" i="0" u="none" strike="noStrike" dirty="0">
                          <a:solidFill>
                            <a:srgbClr val="000000"/>
                          </a:solidFill>
                          <a:latin typeface="Calibri"/>
                        </a:rPr>
                        <a:t> </a:t>
                      </a:r>
                      <a:r>
                        <a:rPr lang="fr-FR" sz="2000" b="0" i="0" u="none" strike="noStrike" dirty="0" err="1">
                          <a:solidFill>
                            <a:srgbClr val="000000"/>
                          </a:solidFill>
                          <a:latin typeface="Calibri"/>
                        </a:rPr>
                        <a:t>Cream</a:t>
                      </a:r>
                      <a:r>
                        <a:rPr lang="fr-FR" sz="2000" b="0" i="0" u="none" strike="noStrike" dirty="0">
                          <a:solidFill>
                            <a:srgbClr val="000000"/>
                          </a:solidFill>
                          <a:latin typeface="Calibri"/>
                        </a:rPr>
                        <a:t> Sandwich</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fr-FR" sz="2000" b="0" i="0" u="none" strike="noStrike" dirty="0">
                          <a:solidFill>
                            <a:srgbClr val="000000"/>
                          </a:solidFill>
                          <a:latin typeface="Calibri"/>
                        </a:rPr>
                        <a:t>19 octobre 2011</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fr-FR" sz="2000" b="0" i="0" u="none" strike="noStrike" dirty="0">
                          <a:solidFill>
                            <a:srgbClr val="000000"/>
                          </a:solidFill>
                          <a:latin typeface="Calibri"/>
                        </a:rPr>
                        <a:t> 14-</a:t>
                      </a:r>
                      <a:r>
                        <a:rPr lang="fr-FR" sz="2000" b="0" i="0" u="none" strike="noStrike" dirty="0">
                          <a:solidFill>
                            <a:srgbClr val="FF0000"/>
                          </a:solidFill>
                          <a:latin typeface="Calibri"/>
                        </a:rPr>
                        <a:t>15</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65061">
                <a:tc>
                  <a:txBody>
                    <a:bodyPr/>
                    <a:lstStyle/>
                    <a:p>
                      <a:pPr algn="l" fontAlgn="b"/>
                      <a:r>
                        <a:rPr lang="fr-FR" sz="2000" b="0" i="0" u="none" strike="noStrike">
                          <a:solidFill>
                            <a:srgbClr val="000000"/>
                          </a:solidFill>
                          <a:latin typeface="Calibri"/>
                        </a:rPr>
                        <a:t>4.1</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dirty="0">
                          <a:solidFill>
                            <a:srgbClr val="000000"/>
                          </a:solidFill>
                          <a:latin typeface="Calibri"/>
                        </a:rPr>
                        <a:t>Jelly Bean</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a:solidFill>
                            <a:srgbClr val="000000"/>
                          </a:solidFill>
                          <a:latin typeface="Calibri"/>
                        </a:rPr>
                        <a:t>mi-juillet 2012 </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a:solidFill>
                            <a:srgbClr val="000000"/>
                          </a:solidFill>
                          <a:latin typeface="Calibri"/>
                        </a:rPr>
                        <a:t>16</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65061">
                <a:tc>
                  <a:txBody>
                    <a:bodyPr/>
                    <a:lstStyle/>
                    <a:p>
                      <a:pPr algn="l" fontAlgn="b"/>
                      <a:r>
                        <a:rPr lang="fr-FR" sz="2000" b="0" i="0" u="none" strike="noStrike" dirty="0">
                          <a:solidFill>
                            <a:srgbClr val="000000"/>
                          </a:solidFill>
                          <a:latin typeface="Calibri"/>
                        </a:rPr>
                        <a:t>4.4</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dirty="0" err="1">
                          <a:solidFill>
                            <a:srgbClr val="000000"/>
                          </a:solidFill>
                          <a:latin typeface="Calibri"/>
                        </a:rPr>
                        <a:t>KitKat</a:t>
                      </a:r>
                      <a:endParaRPr lang="fr-FR" sz="2000" b="0" i="0" u="none" strike="noStrike" dirty="0">
                        <a:solidFill>
                          <a:srgbClr val="000000"/>
                        </a:solidFill>
                        <a:latin typeface="Calibri"/>
                      </a:endParaRP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2000" b="0" i="0" u="none" strike="noStrike" dirty="0">
                          <a:solidFill>
                            <a:srgbClr val="000000"/>
                          </a:solidFill>
                          <a:latin typeface="Calibri"/>
                        </a:rPr>
                        <a:t>début</a:t>
                      </a:r>
                      <a:r>
                        <a:rPr lang="fr-FR" sz="2000" b="0" i="0" u="none" strike="noStrike" baseline="0" dirty="0">
                          <a:solidFill>
                            <a:srgbClr val="000000"/>
                          </a:solidFill>
                          <a:latin typeface="Calibri"/>
                        </a:rPr>
                        <a:t> 2013</a:t>
                      </a:r>
                      <a:endParaRPr lang="fr-FR" sz="2000" b="0" i="0" u="none" strike="noStrike" dirty="0">
                        <a:solidFill>
                          <a:srgbClr val="000000"/>
                        </a:solidFill>
                        <a:latin typeface="Calibri"/>
                      </a:endParaRP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2000" b="0" i="0" u="none" strike="noStrike" dirty="0">
                          <a:solidFill>
                            <a:srgbClr val="000000"/>
                          </a:solidFill>
                          <a:latin typeface="Calibri"/>
                        </a:rPr>
                        <a:t>19</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65061">
                <a:tc>
                  <a:txBody>
                    <a:bodyPr/>
                    <a:lstStyle/>
                    <a:p>
                      <a:pPr algn="l" fontAlgn="b"/>
                      <a:r>
                        <a:rPr lang="fr-FR" sz="2000" b="0" i="0" u="none" strike="noStrike" dirty="0">
                          <a:solidFill>
                            <a:srgbClr val="000000"/>
                          </a:solidFill>
                          <a:latin typeface="Calibri"/>
                        </a:rPr>
                        <a:t>5.0</a:t>
                      </a:r>
                    </a:p>
                  </a:txBody>
                  <a:tcPr marL="17386" marR="17386" marT="173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fr-FR" sz="2000" b="1" dirty="0" err="1">
                          <a:effectLst/>
                        </a:rPr>
                        <a:t>Lollipop</a:t>
                      </a:r>
                      <a:endParaRPr lang="fr-FR" sz="2000" b="0" i="0" u="none" strike="noStrike" dirty="0">
                        <a:solidFill>
                          <a:srgbClr val="000000"/>
                        </a:solidFill>
                        <a:latin typeface="Calibri"/>
                      </a:endParaRP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fr-FR" sz="2000" b="0" i="0" u="none" strike="noStrike" dirty="0" err="1">
                          <a:solidFill>
                            <a:srgbClr val="000000"/>
                          </a:solidFill>
                          <a:latin typeface="Calibri"/>
                        </a:rPr>
                        <a:t>Nov</a:t>
                      </a:r>
                      <a:r>
                        <a:rPr lang="fr-FR" sz="2000" b="0" i="0" u="none" strike="noStrike" dirty="0">
                          <a:solidFill>
                            <a:srgbClr val="000000"/>
                          </a:solidFill>
                          <a:latin typeface="Calibri"/>
                        </a:rPr>
                        <a:t> 2014</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fr-FR" sz="2000" b="0" i="0" u="none" strike="noStrike" dirty="0">
                          <a:solidFill>
                            <a:srgbClr val="000000"/>
                          </a:solidFill>
                          <a:latin typeface="Calibri"/>
                        </a:rPr>
                        <a:t>22</a:t>
                      </a:r>
                    </a:p>
                  </a:txBody>
                  <a:tcPr marL="17386" marR="17386" marT="173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 name="Espace réservé du numéro de diapositive 4"/>
          <p:cNvSpPr>
            <a:spLocks noGrp="1"/>
          </p:cNvSpPr>
          <p:nvPr>
            <p:ph type="sldNum" sz="quarter" idx="15"/>
          </p:nvPr>
        </p:nvSpPr>
        <p:spPr/>
        <p:txBody>
          <a:bodyPr/>
          <a:lstStyle/>
          <a:p>
            <a:fld id="{384F8F30-306B-41BF-A053-882421CA3BDD}" type="slidenum">
              <a:rPr lang="fr-FR" smtClean="0"/>
              <a:t>5</a:t>
            </a:fld>
            <a:endParaRPr lang="fr-FR"/>
          </a:p>
        </p:txBody>
      </p:sp>
    </p:spTree>
    <p:extLst>
      <p:ext uri="{BB962C8B-B14F-4D97-AF65-F5344CB8AC3E}">
        <p14:creationId xmlns:p14="http://schemas.microsoft.com/office/powerpoint/2010/main" val="4068401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changement d’orientation de l’</a:t>
            </a:r>
            <a:r>
              <a:rPr lang="fr-FR" dirty="0" err="1"/>
              <a:t>ecran</a:t>
            </a:r>
            <a:endParaRPr lang="fr-FR" dirty="0"/>
          </a:p>
        </p:txBody>
      </p:sp>
      <p:sp>
        <p:nvSpPr>
          <p:cNvPr id="3" name="Espace réservé du contenu 2"/>
          <p:cNvSpPr>
            <a:spLocks noGrp="1"/>
          </p:cNvSpPr>
          <p:nvPr>
            <p:ph sz="quarter" idx="1"/>
          </p:nvPr>
        </p:nvSpPr>
        <p:spPr/>
        <p:txBody>
          <a:bodyPr>
            <a:normAutofit/>
          </a:bodyPr>
          <a:lstStyle/>
          <a:p>
            <a:r>
              <a:rPr lang="fr-FR" dirty="0"/>
              <a:t>Lors du changement d’orientation de l’écran, l’activité est à nouveau instanciée: cela nécessite donc de faire des sauvegardes en utilisant</a:t>
            </a:r>
          </a:p>
          <a:p>
            <a:r>
              <a:rPr lang="fr-FR" b="1" dirty="0" err="1"/>
              <a:t>onSaveInstanceState</a:t>
            </a:r>
            <a:r>
              <a:rPr lang="fr-FR" b="1" dirty="0"/>
              <a:t>()</a:t>
            </a:r>
            <a:r>
              <a:rPr lang="fr-FR" dirty="0"/>
              <a:t>:cette méthode est appelée à chaque fois que votre activité est détruite. Grâce à cette méthode vous pouvez sauvegarder les données que vous souhaitez dans un </a:t>
            </a:r>
            <a:r>
              <a:rPr lang="fr-FR" b="1" dirty="0"/>
              <a:t>Bundle</a:t>
            </a:r>
            <a:r>
              <a:rPr lang="fr-FR" dirty="0"/>
              <a:t> afin de pouvoir récupérer l’état de votre activité. </a:t>
            </a:r>
          </a:p>
          <a:p>
            <a:endParaRPr lang="fr-FR" dirty="0"/>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50</a:t>
            </a:fld>
            <a:endParaRPr lang="fr-FR"/>
          </a:p>
        </p:txBody>
      </p:sp>
      <p:sp>
        <p:nvSpPr>
          <p:cNvPr id="7" name="Espace réservé du contenu 2"/>
          <p:cNvSpPr txBox="1">
            <a:spLocks/>
          </p:cNvSpPr>
          <p:nvPr/>
        </p:nvSpPr>
        <p:spPr>
          <a:xfrm>
            <a:off x="827584" y="5013176"/>
            <a:ext cx="8686800" cy="2324921"/>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FontTx/>
              <a:buNone/>
            </a:pPr>
            <a:r>
              <a:rPr lang="en-US" altLang="fr-FR" sz="1200" b="1" dirty="0"/>
              <a:t>public class </a:t>
            </a:r>
            <a:r>
              <a:rPr lang="en-US" altLang="fr-FR" sz="1200" b="1" dirty="0" err="1"/>
              <a:t>SaveStateActivity</a:t>
            </a:r>
            <a:r>
              <a:rPr lang="en-US" altLang="fr-FR" sz="1200" b="1" dirty="0"/>
              <a:t> extends Activity {</a:t>
            </a:r>
            <a:endParaRPr lang="fr-FR" altLang="fr-FR" sz="1200" dirty="0"/>
          </a:p>
          <a:p>
            <a:pPr>
              <a:buFontTx/>
              <a:buNone/>
            </a:pPr>
            <a:r>
              <a:rPr lang="fr-FR" altLang="fr-FR" sz="1200" dirty="0"/>
              <a:t>…</a:t>
            </a:r>
          </a:p>
          <a:p>
            <a:pPr>
              <a:buFontTx/>
              <a:buNone/>
            </a:pPr>
            <a:r>
              <a:rPr lang="fr-FR" altLang="fr-FR" sz="1200" dirty="0"/>
              <a:t>    @</a:t>
            </a:r>
            <a:r>
              <a:rPr lang="fr-FR" altLang="fr-FR" sz="1200" dirty="0" err="1"/>
              <a:t>Override</a:t>
            </a:r>
            <a:endParaRPr lang="fr-FR" altLang="fr-FR" sz="1200" dirty="0"/>
          </a:p>
          <a:p>
            <a:pPr>
              <a:buFontTx/>
              <a:buNone/>
            </a:pPr>
            <a:r>
              <a:rPr lang="fr-FR" altLang="fr-FR" sz="1200" b="1" dirty="0"/>
              <a:t>    </a:t>
            </a:r>
            <a:r>
              <a:rPr lang="fr-FR" altLang="fr-FR" sz="1200" b="1" dirty="0" err="1"/>
              <a:t>protected</a:t>
            </a:r>
            <a:r>
              <a:rPr lang="fr-FR" altLang="fr-FR" sz="1200" b="1" dirty="0"/>
              <a:t> void </a:t>
            </a:r>
            <a:r>
              <a:rPr lang="fr-FR" altLang="fr-FR" sz="1200" b="1" dirty="0" err="1"/>
              <a:t>onSaveInstanceState</a:t>
            </a:r>
            <a:r>
              <a:rPr lang="fr-FR" altLang="fr-FR" sz="1200" b="1" dirty="0"/>
              <a:t>(Bundle </a:t>
            </a:r>
            <a:r>
              <a:rPr lang="fr-FR" altLang="fr-FR" sz="1200" b="1" dirty="0" err="1"/>
              <a:t>outState</a:t>
            </a:r>
            <a:r>
              <a:rPr lang="fr-FR" altLang="fr-FR" sz="1200" b="1" dirty="0"/>
              <a:t>) {</a:t>
            </a:r>
          </a:p>
          <a:p>
            <a:pPr>
              <a:buFontTx/>
              <a:buNone/>
            </a:pPr>
            <a:r>
              <a:rPr lang="fr-FR" altLang="fr-FR" sz="1200" dirty="0"/>
              <a:t>          </a:t>
            </a:r>
            <a:r>
              <a:rPr lang="fr-FR" altLang="fr-FR" sz="1200" dirty="0" err="1"/>
              <a:t>Toast.</a:t>
            </a:r>
            <a:r>
              <a:rPr lang="fr-FR" altLang="fr-FR" sz="1200" i="1" dirty="0" err="1"/>
              <a:t>makeText</a:t>
            </a:r>
            <a:r>
              <a:rPr lang="fr-FR" altLang="fr-FR" sz="1200" i="1" dirty="0"/>
              <a:t>(</a:t>
            </a:r>
            <a:r>
              <a:rPr lang="fr-FR" altLang="fr-FR" sz="1200" b="1" i="1" dirty="0" err="1"/>
              <a:t>this</a:t>
            </a:r>
            <a:r>
              <a:rPr lang="fr-FR" altLang="fr-FR" sz="1200" b="1" i="1" dirty="0"/>
              <a:t>, "Save", Toast.LENGTH_LONG).show();</a:t>
            </a:r>
          </a:p>
          <a:p>
            <a:pPr>
              <a:buFontTx/>
              <a:buNone/>
            </a:pPr>
            <a:r>
              <a:rPr lang="fr-FR" altLang="fr-FR" sz="1200" dirty="0"/>
              <a:t>          </a:t>
            </a:r>
            <a:r>
              <a:rPr lang="fr-FR" altLang="fr-FR" sz="1200" dirty="0" err="1"/>
              <a:t>EditText</a:t>
            </a:r>
            <a:r>
              <a:rPr lang="fr-FR" altLang="fr-FR" sz="1200" dirty="0"/>
              <a:t> s = (</a:t>
            </a:r>
            <a:r>
              <a:rPr lang="fr-FR" altLang="fr-FR" sz="1200" dirty="0" err="1"/>
              <a:t>EditText</a:t>
            </a:r>
            <a:r>
              <a:rPr lang="fr-FR" altLang="fr-FR" sz="1200" dirty="0"/>
              <a:t>) </a:t>
            </a:r>
            <a:r>
              <a:rPr lang="fr-FR" altLang="fr-FR" sz="1200" dirty="0" err="1"/>
              <a:t>findViewById</a:t>
            </a:r>
            <a:r>
              <a:rPr lang="fr-FR" altLang="fr-FR" sz="1200" dirty="0"/>
              <a:t>(</a:t>
            </a:r>
            <a:r>
              <a:rPr lang="fr-FR" altLang="fr-FR" sz="1200" dirty="0" err="1"/>
              <a:t>R.id.</a:t>
            </a:r>
            <a:r>
              <a:rPr lang="fr-FR" altLang="fr-FR" sz="1200" i="1" dirty="0" err="1"/>
              <a:t>autosaved</a:t>
            </a:r>
            <a:r>
              <a:rPr lang="fr-FR" altLang="fr-FR" sz="1200" i="1" dirty="0"/>
              <a:t>);</a:t>
            </a:r>
          </a:p>
          <a:p>
            <a:pPr>
              <a:buFontTx/>
              <a:buNone/>
            </a:pPr>
            <a:r>
              <a:rPr lang="fr-FR" altLang="fr-FR" sz="1200" dirty="0"/>
              <a:t>          </a:t>
            </a:r>
            <a:r>
              <a:rPr lang="fr-FR" altLang="fr-FR" sz="1200" dirty="0" err="1"/>
              <a:t>outState.putString</a:t>
            </a:r>
            <a:r>
              <a:rPr lang="fr-FR" altLang="fr-FR" sz="1200" dirty="0"/>
              <a:t>("text", </a:t>
            </a:r>
            <a:r>
              <a:rPr lang="fr-FR" altLang="fr-FR" sz="1200" dirty="0" err="1"/>
              <a:t>s.getText</a:t>
            </a:r>
            <a:r>
              <a:rPr lang="fr-FR" altLang="fr-FR" sz="1200" dirty="0"/>
              <a:t>().</a:t>
            </a:r>
            <a:r>
              <a:rPr lang="fr-FR" altLang="fr-FR" sz="1200" dirty="0" err="1"/>
              <a:t>toString</a:t>
            </a:r>
            <a:r>
              <a:rPr lang="fr-FR" altLang="fr-FR" sz="1200" dirty="0"/>
              <a:t>());</a:t>
            </a:r>
          </a:p>
          <a:p>
            <a:pPr>
              <a:buFontTx/>
              <a:buNone/>
            </a:pPr>
            <a:r>
              <a:rPr lang="fr-FR" altLang="fr-FR" sz="1200" b="1" dirty="0"/>
              <a:t>           </a:t>
            </a:r>
            <a:r>
              <a:rPr lang="fr-FR" altLang="fr-FR" sz="1200" b="1" dirty="0" err="1"/>
              <a:t>super.onSaveInstanceState</a:t>
            </a:r>
            <a:r>
              <a:rPr lang="fr-FR" altLang="fr-FR" sz="1200" b="1" dirty="0"/>
              <a:t>(</a:t>
            </a:r>
            <a:r>
              <a:rPr lang="fr-FR" altLang="fr-FR" sz="1200" b="1" dirty="0" err="1"/>
              <a:t>outState</a:t>
            </a:r>
            <a:r>
              <a:rPr lang="fr-FR" altLang="fr-FR" sz="1200" b="1" dirty="0"/>
              <a:t>);</a:t>
            </a:r>
          </a:p>
          <a:p>
            <a:pPr>
              <a:buFontTx/>
              <a:buNone/>
            </a:pPr>
            <a:r>
              <a:rPr lang="fr-FR" altLang="fr-FR" sz="1200" dirty="0"/>
              <a:t>    }</a:t>
            </a:r>
          </a:p>
          <a:p>
            <a:pPr>
              <a:buFontTx/>
              <a:buNone/>
            </a:pPr>
            <a:r>
              <a:rPr lang="fr-FR" altLang="fr-FR" sz="1200" dirty="0"/>
              <a:t>…</a:t>
            </a:r>
          </a:p>
          <a:p>
            <a:pPr>
              <a:buFontTx/>
              <a:buNone/>
            </a:pPr>
            <a:r>
              <a:rPr lang="fr-FR" altLang="fr-FR" sz="1200" dirty="0"/>
              <a:t>}</a:t>
            </a:r>
          </a:p>
          <a:p>
            <a:pPr>
              <a:buFontTx/>
              <a:buNone/>
            </a:pPr>
            <a:endParaRPr lang="fr-FR" altLang="fr-FR" sz="1200" dirty="0"/>
          </a:p>
        </p:txBody>
      </p:sp>
    </p:spTree>
    <p:extLst>
      <p:ext uri="{BB962C8B-B14F-4D97-AF65-F5344CB8AC3E}">
        <p14:creationId xmlns:p14="http://schemas.microsoft.com/office/powerpoint/2010/main" val="75323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changement d’orientation de l’</a:t>
            </a:r>
            <a:r>
              <a:rPr lang="fr-FR" dirty="0" err="1"/>
              <a:t>ecran</a:t>
            </a:r>
            <a:r>
              <a:rPr lang="fr-FR" dirty="0"/>
              <a:t> (suite)</a:t>
            </a:r>
          </a:p>
        </p:txBody>
      </p:sp>
      <p:sp>
        <p:nvSpPr>
          <p:cNvPr id="4" name="ZoneTexte 3"/>
          <p:cNvSpPr txBox="1"/>
          <p:nvPr/>
        </p:nvSpPr>
        <p:spPr>
          <a:xfrm>
            <a:off x="251520" y="1916832"/>
            <a:ext cx="2664296" cy="3416320"/>
          </a:xfrm>
          <a:prstGeom prst="rect">
            <a:avLst/>
          </a:prstGeom>
          <a:noFill/>
        </p:spPr>
        <p:txBody>
          <a:bodyPr wrap="square" rtlCol="0">
            <a:spAutoFit/>
          </a:bodyPr>
          <a:lstStyle/>
          <a:p>
            <a:r>
              <a:rPr lang="fr-FR" dirty="0"/>
              <a:t>Puis dans le </a:t>
            </a:r>
            <a:r>
              <a:rPr lang="fr-FR" dirty="0" err="1"/>
              <a:t>onCreate</a:t>
            </a:r>
            <a:r>
              <a:rPr lang="fr-FR" dirty="0"/>
              <a:t>, la méthode </a:t>
            </a:r>
            <a:r>
              <a:rPr lang="fr-FR" b="1" dirty="0" err="1"/>
              <a:t>onRestoreInstanceState</a:t>
            </a:r>
            <a:r>
              <a:rPr lang="fr-FR" b="1" dirty="0"/>
              <a:t>()</a:t>
            </a:r>
            <a:r>
              <a:rPr lang="fr-FR" dirty="0"/>
              <a:t> est appelée afin de récupérer l’état de votre vue, donc dans cette méthode vous pouvez utiliser toutes les valeurs que vous avez stocké dans la méthode précédente. </a:t>
            </a:r>
          </a:p>
          <a:p>
            <a:endParaRPr lang="fr-FR" dirty="0"/>
          </a:p>
        </p:txBody>
      </p:sp>
      <p:sp>
        <p:nvSpPr>
          <p:cNvPr id="3" name="Espace réservé du numéro de diapositive 2"/>
          <p:cNvSpPr>
            <a:spLocks noGrp="1"/>
          </p:cNvSpPr>
          <p:nvPr>
            <p:ph type="sldNum" sz="quarter" idx="15"/>
          </p:nvPr>
        </p:nvSpPr>
        <p:spPr/>
        <p:txBody>
          <a:bodyPr/>
          <a:lstStyle/>
          <a:p>
            <a:fld id="{384F8F30-306B-41BF-A053-882421CA3BDD}" type="slidenum">
              <a:rPr lang="fr-FR" smtClean="0"/>
              <a:t>51</a:t>
            </a:fld>
            <a:endParaRPr lang="fr-FR"/>
          </a:p>
        </p:txBody>
      </p:sp>
      <p:sp>
        <p:nvSpPr>
          <p:cNvPr id="7" name="Espace réservé du contenu 2"/>
          <p:cNvSpPr>
            <a:spLocks noGrp="1"/>
          </p:cNvSpPr>
          <p:nvPr>
            <p:ph idx="1"/>
          </p:nvPr>
        </p:nvSpPr>
        <p:spPr>
          <a:xfrm>
            <a:off x="3059832" y="1412776"/>
            <a:ext cx="6264696" cy="5761038"/>
          </a:xfrm>
        </p:spPr>
        <p:txBody>
          <a:bodyPr>
            <a:normAutofit/>
          </a:bodyPr>
          <a:lstStyle/>
          <a:p>
            <a:pPr>
              <a:buFontTx/>
              <a:buNone/>
            </a:pPr>
            <a:r>
              <a:rPr lang="en-US" altLang="fr-FR" sz="1200" b="1" dirty="0"/>
              <a:t>public class </a:t>
            </a:r>
            <a:r>
              <a:rPr lang="en-US" altLang="fr-FR" sz="1200" b="1" dirty="0" err="1"/>
              <a:t>SaveStateActivity</a:t>
            </a:r>
            <a:r>
              <a:rPr lang="en-US" altLang="fr-FR" sz="1200" b="1" dirty="0"/>
              <a:t> extends Activity {</a:t>
            </a:r>
            <a:endParaRPr lang="fr-FR" altLang="fr-FR" sz="1200" dirty="0"/>
          </a:p>
          <a:p>
            <a:pPr>
              <a:buFontTx/>
              <a:buNone/>
            </a:pPr>
            <a:r>
              <a:rPr lang="fr-FR" altLang="fr-FR" sz="1200" dirty="0"/>
              <a:t>    @</a:t>
            </a:r>
            <a:r>
              <a:rPr lang="fr-FR" altLang="fr-FR" sz="1200" dirty="0" err="1"/>
              <a:t>Override</a:t>
            </a:r>
            <a:endParaRPr lang="fr-FR" altLang="fr-FR" sz="1200" dirty="0"/>
          </a:p>
          <a:p>
            <a:pPr>
              <a:buFontTx/>
              <a:buNone/>
            </a:pPr>
            <a:r>
              <a:rPr lang="fr-FR" altLang="fr-FR" sz="1200" dirty="0"/>
              <a:t>    </a:t>
            </a:r>
            <a:r>
              <a:rPr lang="fr-FR" altLang="fr-FR" sz="1200" b="1" dirty="0"/>
              <a:t>public void </a:t>
            </a:r>
            <a:r>
              <a:rPr lang="fr-FR" altLang="fr-FR" sz="1200" b="1" dirty="0" err="1"/>
              <a:t>onCreate</a:t>
            </a:r>
            <a:r>
              <a:rPr lang="fr-FR" altLang="fr-FR" sz="1200" b="1" dirty="0"/>
              <a:t>(Bundle </a:t>
            </a:r>
            <a:r>
              <a:rPr lang="fr-FR" altLang="fr-FR" sz="1200" b="1" dirty="0" err="1"/>
              <a:t>savedInstanceState</a:t>
            </a:r>
            <a:r>
              <a:rPr lang="fr-FR" altLang="fr-FR" sz="1200" b="1" dirty="0"/>
              <a:t>) {</a:t>
            </a:r>
          </a:p>
          <a:p>
            <a:pPr>
              <a:buFontTx/>
              <a:buNone/>
            </a:pPr>
            <a:r>
              <a:rPr lang="fr-FR" altLang="fr-FR" sz="1200" dirty="0"/>
              <a:t>        </a:t>
            </a:r>
            <a:r>
              <a:rPr lang="fr-FR" altLang="fr-FR" sz="1200" b="1" dirty="0" err="1"/>
              <a:t>super.onCreate</a:t>
            </a:r>
            <a:r>
              <a:rPr lang="fr-FR" altLang="fr-FR" sz="1200" b="1" dirty="0"/>
              <a:t>(</a:t>
            </a:r>
            <a:r>
              <a:rPr lang="fr-FR" altLang="fr-FR" sz="1200" b="1" dirty="0" err="1"/>
              <a:t>savedInstanceState</a:t>
            </a:r>
            <a:r>
              <a:rPr lang="fr-FR" altLang="fr-FR" sz="1200" b="1" dirty="0"/>
              <a:t>);</a:t>
            </a:r>
          </a:p>
          <a:p>
            <a:pPr>
              <a:buFontTx/>
              <a:buNone/>
            </a:pPr>
            <a:r>
              <a:rPr lang="fr-FR" altLang="fr-FR" sz="1200" dirty="0"/>
              <a:t>        </a:t>
            </a:r>
            <a:r>
              <a:rPr lang="fr-FR" altLang="fr-FR" sz="1200" dirty="0" err="1"/>
              <a:t>setContentView</a:t>
            </a:r>
            <a:r>
              <a:rPr lang="fr-FR" altLang="fr-FR" sz="1200" dirty="0"/>
              <a:t>(</a:t>
            </a:r>
            <a:r>
              <a:rPr lang="fr-FR" altLang="fr-FR" sz="1200" dirty="0" err="1"/>
              <a:t>R.layout.</a:t>
            </a:r>
            <a:r>
              <a:rPr lang="fr-FR" altLang="fr-FR" sz="1200" i="1" dirty="0" err="1"/>
              <a:t>state_save</a:t>
            </a:r>
            <a:r>
              <a:rPr lang="fr-FR" altLang="fr-FR" sz="1200" i="1" dirty="0"/>
              <a:t>);</a:t>
            </a:r>
          </a:p>
          <a:p>
            <a:pPr>
              <a:buFontTx/>
              <a:buNone/>
            </a:pPr>
            <a:r>
              <a:rPr lang="fr-FR" altLang="fr-FR" sz="1200" b="1" dirty="0"/>
              <a:t>        if (</a:t>
            </a:r>
            <a:r>
              <a:rPr lang="fr-FR" altLang="fr-FR" sz="1200" b="1" dirty="0" err="1"/>
              <a:t>savedInstanceState</a:t>
            </a:r>
            <a:r>
              <a:rPr lang="fr-FR" altLang="fr-FR" sz="1200" b="1" dirty="0"/>
              <a:t> == </a:t>
            </a:r>
            <a:r>
              <a:rPr lang="fr-FR" altLang="fr-FR" sz="1200" b="1" dirty="0" err="1"/>
              <a:t>null</a:t>
            </a:r>
            <a:r>
              <a:rPr lang="fr-FR" altLang="fr-FR" sz="1200" b="1" dirty="0"/>
              <a:t>) {</a:t>
            </a:r>
          </a:p>
          <a:p>
            <a:pPr>
              <a:buFontTx/>
              <a:buNone/>
            </a:pPr>
            <a:r>
              <a:rPr lang="fr-FR" altLang="fr-FR" sz="1200" dirty="0"/>
              <a:t>            </a:t>
            </a:r>
            <a:r>
              <a:rPr lang="fr-FR" altLang="fr-FR" sz="1200" dirty="0" err="1"/>
              <a:t>Toast.</a:t>
            </a:r>
            <a:r>
              <a:rPr lang="fr-FR" altLang="fr-FR" sz="1200" i="1" dirty="0" err="1"/>
              <a:t>makeText</a:t>
            </a:r>
            <a:r>
              <a:rPr lang="fr-FR" altLang="fr-FR" sz="1200" i="1" dirty="0"/>
              <a:t>(</a:t>
            </a:r>
            <a:r>
              <a:rPr lang="fr-FR" altLang="fr-FR" sz="1200" b="1" i="1" dirty="0" err="1"/>
              <a:t>this</a:t>
            </a:r>
            <a:r>
              <a:rPr lang="fr-FR" altLang="fr-FR" sz="1200" b="1" i="1" dirty="0"/>
              <a:t>, "</a:t>
            </a:r>
            <a:r>
              <a:rPr lang="fr-FR" altLang="fr-FR" sz="1200" b="1" i="1" dirty="0" err="1"/>
              <a:t>Create</a:t>
            </a:r>
            <a:r>
              <a:rPr lang="fr-FR" altLang="fr-FR" sz="1200" b="1" i="1" dirty="0"/>
              <a:t>", Toast.LENGTH_LONG).show();</a:t>
            </a:r>
          </a:p>
          <a:p>
            <a:pPr>
              <a:buFontTx/>
              <a:buNone/>
            </a:pPr>
            <a:r>
              <a:rPr lang="fr-FR" altLang="fr-FR" sz="1200" dirty="0"/>
              <a:t>        } </a:t>
            </a:r>
            <a:r>
              <a:rPr lang="fr-FR" altLang="fr-FR" sz="1200" b="1" dirty="0" err="1"/>
              <a:t>else</a:t>
            </a:r>
            <a:r>
              <a:rPr lang="fr-FR" altLang="fr-FR" sz="1200" b="1" dirty="0"/>
              <a:t> {</a:t>
            </a:r>
          </a:p>
          <a:p>
            <a:pPr>
              <a:buFontTx/>
              <a:buNone/>
            </a:pPr>
            <a:r>
              <a:rPr lang="fr-FR" altLang="fr-FR" sz="1200" dirty="0"/>
              <a:t>             String text = </a:t>
            </a:r>
            <a:r>
              <a:rPr lang="fr-FR" altLang="fr-FR" sz="1200" dirty="0" err="1"/>
              <a:t>savedInstanceState.getString</a:t>
            </a:r>
            <a:r>
              <a:rPr lang="fr-FR" altLang="fr-FR" sz="1200" dirty="0"/>
              <a:t>("text");</a:t>
            </a:r>
          </a:p>
          <a:p>
            <a:pPr>
              <a:buFontTx/>
              <a:buNone/>
            </a:pPr>
            <a:r>
              <a:rPr lang="en-US" altLang="fr-FR" sz="1200" dirty="0"/>
              <a:t>            </a:t>
            </a:r>
            <a:r>
              <a:rPr lang="en-US" altLang="fr-FR" sz="1200" dirty="0" err="1"/>
              <a:t>Toast.</a:t>
            </a:r>
            <a:r>
              <a:rPr lang="en-US" altLang="fr-FR" sz="1200" i="1" dirty="0" err="1"/>
              <a:t>makeText</a:t>
            </a:r>
            <a:r>
              <a:rPr lang="en-US" altLang="fr-FR" sz="1200" i="1" dirty="0"/>
              <a:t>(</a:t>
            </a:r>
            <a:r>
              <a:rPr lang="en-US" altLang="fr-FR" sz="1200" b="1" i="1" dirty="0"/>
              <a:t>this, "Restore with "+text, Toast.LENGTH_LONG).show();</a:t>
            </a:r>
          </a:p>
          <a:p>
            <a:pPr>
              <a:buFontTx/>
              <a:buNone/>
            </a:pPr>
            <a:r>
              <a:rPr lang="fr-FR" altLang="fr-FR" sz="1200" dirty="0"/>
              <a:t>        }</a:t>
            </a:r>
          </a:p>
          <a:p>
            <a:pPr>
              <a:buFontTx/>
              <a:buNone/>
            </a:pPr>
            <a:r>
              <a:rPr lang="fr-FR" altLang="fr-FR" sz="1200" dirty="0"/>
              <a:t>    }</a:t>
            </a:r>
          </a:p>
          <a:p>
            <a:pPr>
              <a:buFontTx/>
              <a:buNone/>
            </a:pPr>
            <a:r>
              <a:rPr lang="fr-FR" altLang="fr-FR" sz="1200" dirty="0"/>
              <a:t>@</a:t>
            </a:r>
            <a:r>
              <a:rPr lang="fr-FR" altLang="fr-FR" sz="1200" dirty="0" err="1"/>
              <a:t>Override</a:t>
            </a:r>
            <a:endParaRPr lang="fr-FR" altLang="fr-FR" sz="1200" dirty="0"/>
          </a:p>
          <a:p>
            <a:pPr>
              <a:buFontTx/>
              <a:buNone/>
            </a:pPr>
            <a:r>
              <a:rPr lang="fr-FR" altLang="fr-FR" sz="1200" b="1" dirty="0"/>
              <a:t>     </a:t>
            </a:r>
            <a:r>
              <a:rPr lang="fr-FR" altLang="fr-FR" sz="1200" b="1" dirty="0" err="1"/>
              <a:t>protected</a:t>
            </a:r>
            <a:r>
              <a:rPr lang="fr-FR" altLang="fr-FR" sz="1200" b="1" dirty="0"/>
              <a:t> void </a:t>
            </a:r>
            <a:r>
              <a:rPr lang="fr-FR" altLang="fr-FR" sz="1200" b="1" dirty="0" err="1"/>
              <a:t>onDestroy</a:t>
            </a:r>
            <a:r>
              <a:rPr lang="fr-FR" altLang="fr-FR" sz="1200" b="1" dirty="0"/>
              <a:t>() {</a:t>
            </a:r>
          </a:p>
          <a:p>
            <a:pPr>
              <a:buFontTx/>
              <a:buNone/>
            </a:pPr>
            <a:r>
              <a:rPr lang="fr-FR" altLang="fr-FR" sz="1200" b="1" dirty="0"/>
              <a:t>          </a:t>
            </a:r>
            <a:r>
              <a:rPr lang="fr-FR" altLang="fr-FR" sz="1200" b="1" dirty="0" err="1"/>
              <a:t>super.onDestroy</a:t>
            </a:r>
            <a:r>
              <a:rPr lang="fr-FR" altLang="fr-FR" sz="1200" b="1" dirty="0"/>
              <a:t>();</a:t>
            </a:r>
          </a:p>
          <a:p>
            <a:pPr>
              <a:buFontTx/>
              <a:buNone/>
            </a:pPr>
            <a:r>
              <a:rPr lang="fr-FR" altLang="fr-FR" sz="1200" dirty="0"/>
              <a:t>         </a:t>
            </a:r>
            <a:r>
              <a:rPr lang="fr-FR" altLang="fr-FR" sz="1200" dirty="0" err="1"/>
              <a:t>Toast.</a:t>
            </a:r>
            <a:r>
              <a:rPr lang="fr-FR" altLang="fr-FR" sz="1200" i="1" dirty="0" err="1"/>
              <a:t>makeText</a:t>
            </a:r>
            <a:r>
              <a:rPr lang="fr-FR" altLang="fr-FR" sz="1200" i="1" dirty="0"/>
              <a:t>(</a:t>
            </a:r>
            <a:r>
              <a:rPr lang="fr-FR" altLang="fr-FR" sz="1200" b="1" i="1" dirty="0" err="1"/>
              <a:t>this</a:t>
            </a:r>
            <a:r>
              <a:rPr lang="fr-FR" altLang="fr-FR" sz="1200" b="1" i="1" dirty="0"/>
              <a:t>, "Destroy", Toast.LENGTH_LONG).show();</a:t>
            </a:r>
          </a:p>
          <a:p>
            <a:pPr>
              <a:buFontTx/>
              <a:buNone/>
            </a:pPr>
            <a:r>
              <a:rPr lang="fr-FR" altLang="fr-FR" sz="1200" dirty="0"/>
              <a:t>     }</a:t>
            </a:r>
          </a:p>
          <a:p>
            <a:pPr>
              <a:buFontTx/>
              <a:buNone/>
            </a:pPr>
            <a:r>
              <a:rPr lang="fr-FR" altLang="fr-FR" sz="1200" dirty="0"/>
              <a:t>}</a:t>
            </a:r>
          </a:p>
          <a:p>
            <a:pPr eaLnBrk="1" hangingPunct="1">
              <a:buFontTx/>
              <a:buNone/>
            </a:pPr>
            <a:endParaRPr lang="fr-FR" altLang="fr-FR" sz="1200" dirty="0"/>
          </a:p>
        </p:txBody>
      </p:sp>
    </p:spTree>
    <p:extLst>
      <p:ext uri="{BB962C8B-B14F-4D97-AF65-F5344CB8AC3E}">
        <p14:creationId xmlns:p14="http://schemas.microsoft.com/office/powerpoint/2010/main" val="1122951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changement d’orientation de l’</a:t>
            </a:r>
            <a:r>
              <a:rPr lang="fr-FR" dirty="0" err="1"/>
              <a:t>ecran</a:t>
            </a:r>
            <a:r>
              <a:rPr lang="fr-FR" dirty="0"/>
              <a:t> (suite)</a:t>
            </a:r>
          </a:p>
        </p:txBody>
      </p:sp>
      <p:sp>
        <p:nvSpPr>
          <p:cNvPr id="3" name="Espace réservé du contenu 2"/>
          <p:cNvSpPr>
            <a:spLocks noGrp="1"/>
          </p:cNvSpPr>
          <p:nvPr>
            <p:ph sz="quarter" idx="1"/>
          </p:nvPr>
        </p:nvSpPr>
        <p:spPr/>
        <p:txBody>
          <a:bodyPr/>
          <a:lstStyle/>
          <a:p>
            <a:r>
              <a:rPr lang="fr-FR" dirty="0"/>
              <a:t>Problème:</a:t>
            </a:r>
            <a:r>
              <a:rPr lang="fr-FR" b="1" dirty="0"/>
              <a:t> le Bundle est limité dans ses capacité de stockage</a:t>
            </a:r>
            <a:endParaRPr lang="fr-FR" dirty="0"/>
          </a:p>
          <a:p>
            <a:r>
              <a:rPr lang="fr-FR" dirty="0"/>
              <a:t>On peut contourner ce problème en utilisant la méthode </a:t>
            </a:r>
            <a:r>
              <a:rPr lang="fr-FR" b="1" dirty="0" err="1"/>
              <a:t>onRetainNonConfigurationInstance</a:t>
            </a:r>
            <a:r>
              <a:rPr lang="fr-FR" b="1" dirty="0"/>
              <a:t>()</a:t>
            </a:r>
            <a:r>
              <a:rPr lang="fr-FR" dirty="0"/>
              <a:t> qui vous permet de renvoyer un objet que vous pouvez récupérer grâce à la méthode </a:t>
            </a:r>
            <a:r>
              <a:rPr lang="fr-FR" b="1" dirty="0" err="1"/>
              <a:t>getLastNonConfigurationInstance</a:t>
            </a:r>
            <a:r>
              <a:rPr lang="fr-FR" b="1" dirty="0"/>
              <a:t>()</a:t>
            </a:r>
            <a:r>
              <a:rPr lang="fr-FR" dirty="0"/>
              <a: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52</a:t>
            </a:fld>
            <a:endParaRPr lang="fr-FR"/>
          </a:p>
        </p:txBody>
      </p:sp>
    </p:spTree>
    <p:extLst>
      <p:ext uri="{BB962C8B-B14F-4D97-AF65-F5344CB8AC3E}">
        <p14:creationId xmlns:p14="http://schemas.microsoft.com/office/powerpoint/2010/main" val="730614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changement d’orientation de l’</a:t>
            </a:r>
            <a:r>
              <a:rPr lang="fr-FR" dirty="0" err="1"/>
              <a:t>ecran</a:t>
            </a:r>
            <a:r>
              <a:rPr lang="fr-FR" dirty="0"/>
              <a:t> (suite)</a:t>
            </a:r>
          </a:p>
        </p:txBody>
      </p:sp>
      <p:sp>
        <p:nvSpPr>
          <p:cNvPr id="3" name="Espace réservé du contenu 2"/>
          <p:cNvSpPr>
            <a:spLocks noGrp="1"/>
          </p:cNvSpPr>
          <p:nvPr>
            <p:ph sz="quarter" idx="1"/>
          </p:nvPr>
        </p:nvSpPr>
        <p:spPr/>
        <p:txBody>
          <a:bodyPr/>
          <a:lstStyle/>
          <a:p>
            <a:r>
              <a:rPr lang="fr-FR" dirty="0"/>
              <a:t>Bloquer en mode portrait</a:t>
            </a:r>
          </a:p>
          <a:p>
            <a:endParaRPr lang="fr-FR" dirty="0"/>
          </a:p>
          <a:p>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988859"/>
            <a:ext cx="7381875"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numéro de diapositive 4"/>
          <p:cNvSpPr>
            <a:spLocks noGrp="1"/>
          </p:cNvSpPr>
          <p:nvPr>
            <p:ph type="sldNum" sz="quarter" idx="15"/>
          </p:nvPr>
        </p:nvSpPr>
        <p:spPr/>
        <p:txBody>
          <a:bodyPr/>
          <a:lstStyle/>
          <a:p>
            <a:fld id="{384F8F30-306B-41BF-A053-882421CA3BDD}" type="slidenum">
              <a:rPr lang="fr-FR" smtClean="0"/>
              <a:t>53</a:t>
            </a:fld>
            <a:endParaRPr lang="fr-FR"/>
          </a:p>
        </p:txBody>
      </p:sp>
    </p:spTree>
    <p:extLst>
      <p:ext uri="{BB962C8B-B14F-4D97-AF65-F5344CB8AC3E}">
        <p14:creationId xmlns:p14="http://schemas.microsoft.com/office/powerpoint/2010/main" val="1671807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Les taches</a:t>
            </a:r>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54</a:t>
            </a:fld>
            <a:endParaRPr lang="fr-FR"/>
          </a:p>
        </p:txBody>
      </p:sp>
    </p:spTree>
    <p:extLst>
      <p:ext uri="{BB962C8B-B14F-4D97-AF65-F5344CB8AC3E}">
        <p14:creationId xmlns:p14="http://schemas.microsoft.com/office/powerpoint/2010/main" val="1231280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utiliser des taches?</a:t>
            </a:r>
          </a:p>
        </p:txBody>
      </p:sp>
      <p:sp>
        <p:nvSpPr>
          <p:cNvPr id="3" name="Espace réservé du contenu 2"/>
          <p:cNvSpPr>
            <a:spLocks noGrp="1"/>
          </p:cNvSpPr>
          <p:nvPr>
            <p:ph sz="quarter" idx="1"/>
          </p:nvPr>
        </p:nvSpPr>
        <p:spPr/>
        <p:txBody>
          <a:bodyPr/>
          <a:lstStyle/>
          <a:p>
            <a:r>
              <a:rPr lang="fr-FR" dirty="0"/>
              <a:t>Lorsqu’une activité est trop gourmande, le processeur peut à tout moment tuer votre activité. Donc il faut penser à externaliser le code gourmand en ressource dans une tache extérieur.</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55</a:t>
            </a:fld>
            <a:endParaRPr lang="fr-FR"/>
          </a:p>
        </p:txBody>
      </p:sp>
    </p:spTree>
    <p:extLst>
      <p:ext uri="{BB962C8B-B14F-4D97-AF65-F5344CB8AC3E}">
        <p14:creationId xmlns:p14="http://schemas.microsoft.com/office/powerpoint/2010/main" val="644473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tache asynchrone ASYNCTASK</a:t>
            </a:r>
          </a:p>
        </p:txBody>
      </p:sp>
      <p:sp>
        <p:nvSpPr>
          <p:cNvPr id="3" name="Espace réservé du contenu 2"/>
          <p:cNvSpPr>
            <a:spLocks noGrp="1"/>
          </p:cNvSpPr>
          <p:nvPr>
            <p:ph sz="quarter" idx="1"/>
          </p:nvPr>
        </p:nvSpPr>
        <p:spPr>
          <a:xfrm>
            <a:off x="4978467" y="1415413"/>
            <a:ext cx="3600400" cy="5184576"/>
          </a:xfrm>
        </p:spPr>
        <p:txBody>
          <a:bodyPr>
            <a:normAutofit lnSpcReduction="10000"/>
          </a:bodyPr>
          <a:lstStyle/>
          <a:p>
            <a:endParaRPr lang="fr-FR" dirty="0"/>
          </a:p>
          <a:p>
            <a:r>
              <a:rPr lang="fr-FR" sz="2000" dirty="0"/>
              <a:t>Pour réaliser une tache asynchrone, on hérite de la classe </a:t>
            </a:r>
            <a:r>
              <a:rPr lang="fr-FR" sz="2000" dirty="0" err="1"/>
              <a:t>AsyncTask</a:t>
            </a:r>
            <a:r>
              <a:rPr lang="fr-FR" sz="2000" dirty="0"/>
              <a:t> qui est une classe générique avec 3 paramètres attendus :</a:t>
            </a:r>
          </a:p>
          <a:p>
            <a:pPr lvl="1"/>
            <a:r>
              <a:rPr lang="fr-FR" sz="2000" dirty="0"/>
              <a:t>Le premier est le type des paramètres fournis à la tâche</a:t>
            </a:r>
          </a:p>
          <a:p>
            <a:pPr lvl="1"/>
            <a:r>
              <a:rPr lang="fr-FR" sz="2000" dirty="0"/>
              <a:t>Le second est le type de données transmises durant la progression du traitement</a:t>
            </a:r>
          </a:p>
          <a:p>
            <a:pPr lvl="1"/>
            <a:r>
              <a:rPr lang="fr-FR" sz="2000" dirty="0"/>
              <a:t>Enfin le troisième est le type du résultat de la tâche</a:t>
            </a:r>
          </a:p>
          <a:p>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65" y="1412776"/>
            <a:ext cx="4772025" cy="513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56</a:t>
            </a:fld>
            <a:endParaRPr lang="fr-FR"/>
          </a:p>
        </p:txBody>
      </p:sp>
    </p:spTree>
    <p:extLst>
      <p:ext uri="{BB962C8B-B14F-4D97-AF65-F5344CB8AC3E}">
        <p14:creationId xmlns:p14="http://schemas.microsoft.com/office/powerpoint/2010/main" val="63509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tache asynchrone ASYNCTASK</a:t>
            </a:r>
          </a:p>
        </p:txBody>
      </p:sp>
      <p:sp>
        <p:nvSpPr>
          <p:cNvPr id="3" name="Espace réservé du contenu 2"/>
          <p:cNvSpPr>
            <a:spLocks noGrp="1"/>
          </p:cNvSpPr>
          <p:nvPr>
            <p:ph sz="quarter" idx="1"/>
          </p:nvPr>
        </p:nvSpPr>
        <p:spPr/>
        <p:txBody>
          <a:bodyPr>
            <a:normAutofit lnSpcReduction="10000"/>
          </a:bodyPr>
          <a:lstStyle/>
          <a:p>
            <a:r>
              <a:rPr lang="fr-FR" dirty="0"/>
              <a:t>Une </a:t>
            </a:r>
            <a:r>
              <a:rPr lang="fr-FR" dirty="0" err="1"/>
              <a:t>AsyncTask</a:t>
            </a:r>
            <a:r>
              <a:rPr lang="fr-FR" dirty="0"/>
              <a:t> doit obligatoirement implémenter la méthode </a:t>
            </a:r>
            <a:r>
              <a:rPr lang="fr-FR" b="1" dirty="0" err="1"/>
              <a:t>doInBackground</a:t>
            </a:r>
            <a:r>
              <a:rPr lang="fr-FR" dirty="0"/>
              <a:t>. C’est elle qui réalisera le traitement de manière asynchrone dans un Thread séparé. </a:t>
            </a:r>
          </a:p>
          <a:p>
            <a:r>
              <a:rPr lang="fr-FR" dirty="0"/>
              <a:t>Les méthodes optionnelles :</a:t>
            </a:r>
          </a:p>
          <a:p>
            <a:pPr lvl="1"/>
            <a:r>
              <a:rPr lang="fr-FR" b="1" dirty="0" err="1"/>
              <a:t>onPreExecute</a:t>
            </a:r>
            <a:r>
              <a:rPr lang="fr-FR" dirty="0"/>
              <a:t> (appelée avant le traitement)</a:t>
            </a:r>
          </a:p>
          <a:p>
            <a:pPr lvl="1"/>
            <a:r>
              <a:rPr lang="fr-FR" b="1" dirty="0" err="1"/>
              <a:t>onProgressUpdate</a:t>
            </a:r>
            <a:r>
              <a:rPr lang="fr-FR" dirty="0"/>
              <a:t> (appelée lorsque vous souhaitez afficher sa progression dans le thread principale)</a:t>
            </a:r>
          </a:p>
          <a:p>
            <a:pPr lvl="1"/>
            <a:r>
              <a:rPr lang="fr-FR" b="1" dirty="0" err="1"/>
              <a:t>onPostExecute</a:t>
            </a:r>
            <a:r>
              <a:rPr lang="fr-FR" dirty="0"/>
              <a:t> (appelée après le traitement) </a:t>
            </a:r>
          </a:p>
          <a:p>
            <a:r>
              <a:rPr lang="fr-FR" dirty="0"/>
              <a:t>Un appel à la méthode </a:t>
            </a:r>
            <a:r>
              <a:rPr lang="fr-FR" b="1" dirty="0" err="1"/>
              <a:t>publishProgress</a:t>
            </a:r>
            <a:r>
              <a:rPr lang="fr-FR" dirty="0"/>
              <a:t> permet la mise à jour de la progression. On ne doit pas appeler la méthode </a:t>
            </a:r>
            <a:r>
              <a:rPr lang="fr-FR" dirty="0" err="1"/>
              <a:t>onProgressUpdate</a:t>
            </a:r>
            <a:r>
              <a:rPr lang="fr-FR" dirty="0"/>
              <a:t> directement.</a:t>
            </a:r>
          </a:p>
          <a:p>
            <a:pPr marL="0" indent="0">
              <a:buNone/>
            </a:pP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57</a:t>
            </a:fld>
            <a:endParaRPr lang="fr-FR"/>
          </a:p>
        </p:txBody>
      </p:sp>
    </p:spTree>
    <p:extLst>
      <p:ext uri="{BB962C8B-B14F-4D97-AF65-F5344CB8AC3E}">
        <p14:creationId xmlns:p14="http://schemas.microsoft.com/office/powerpoint/2010/main" val="2013122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tache asynchrone ASYNCTASK</a:t>
            </a:r>
          </a:p>
        </p:txBody>
      </p:sp>
      <p:sp>
        <p:nvSpPr>
          <p:cNvPr id="3" name="Espace réservé du contenu 2"/>
          <p:cNvSpPr>
            <a:spLocks noGrp="1"/>
          </p:cNvSpPr>
          <p:nvPr>
            <p:ph sz="quarter" idx="1"/>
          </p:nvPr>
        </p:nvSpPr>
        <p:spPr/>
        <p:txBody>
          <a:bodyPr/>
          <a:lstStyle/>
          <a:p>
            <a:r>
              <a:rPr lang="fr-FR" dirty="0"/>
              <a:t>Attention, les trois méthodes (</a:t>
            </a:r>
            <a:r>
              <a:rPr lang="fr-FR" dirty="0" err="1"/>
              <a:t>onPreExecute</a:t>
            </a:r>
            <a:r>
              <a:rPr lang="fr-FR" dirty="0"/>
              <a:t>, </a:t>
            </a:r>
            <a:r>
              <a:rPr lang="fr-FR" dirty="0" err="1"/>
              <a:t>onProgressUpdate</a:t>
            </a:r>
            <a:r>
              <a:rPr lang="fr-FR" dirty="0"/>
              <a:t> et </a:t>
            </a:r>
            <a:r>
              <a:rPr lang="fr-FR" dirty="0" err="1"/>
              <a:t>onPostExecute</a:t>
            </a:r>
            <a:r>
              <a:rPr lang="fr-FR" dirty="0"/>
              <a:t>) s’exécutent depuis l’</a:t>
            </a:r>
            <a:r>
              <a:rPr lang="fr-FR" b="1" dirty="0"/>
              <a:t>UI Thread</a:t>
            </a:r>
            <a:r>
              <a:rPr lang="fr-FR" dirty="0"/>
              <a:t> qui est le thread principale de l’application! C’est d’ailleurs grâce à cela qu’elles peuvent modifier l’interface. On ne doit donc pas y effectuer de traitements lourds.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58</a:t>
            </a:fld>
            <a:endParaRPr lang="fr-FR"/>
          </a:p>
        </p:txBody>
      </p:sp>
    </p:spTree>
    <p:extLst>
      <p:ext uri="{BB962C8B-B14F-4D97-AF65-F5344CB8AC3E}">
        <p14:creationId xmlns:p14="http://schemas.microsoft.com/office/powerpoint/2010/main" val="91340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Exercice: Le compteur</a:t>
            </a:r>
          </a:p>
        </p:txBody>
      </p:sp>
      <p:sp>
        <p:nvSpPr>
          <p:cNvPr id="3" name="Sous-titre 2"/>
          <p:cNvSpPr>
            <a:spLocks noGrp="1"/>
          </p:cNvSpPr>
          <p:nvPr>
            <p:ph type="subTitle" idx="1"/>
          </p:nvPr>
        </p:nvSpPr>
        <p:spPr/>
        <p:txBody>
          <a:bodyPr/>
          <a:lstStyle/>
          <a:p>
            <a:r>
              <a:rPr lang="fr-FR" dirty="0"/>
              <a:t>On vous demande de réaliser l’exemple suivant et de tester votre code avec une machine virtuelle récente.</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59</a:t>
            </a:fld>
            <a:endParaRPr lang="fr-FR"/>
          </a:p>
        </p:txBody>
      </p:sp>
    </p:spTree>
    <p:extLst>
      <p:ext uri="{BB962C8B-B14F-4D97-AF65-F5344CB8AC3E}">
        <p14:creationId xmlns:p14="http://schemas.microsoft.com/office/powerpoint/2010/main" val="4256283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outils de développement android</a:t>
            </a:r>
          </a:p>
        </p:txBody>
      </p:sp>
      <p:sp>
        <p:nvSpPr>
          <p:cNvPr id="3" name="Espace réservé du texte 2"/>
          <p:cNvSpPr>
            <a:spLocks noGrp="1"/>
          </p:cNvSpPr>
          <p:nvPr>
            <p:ph type="body" idx="1"/>
          </p:nvPr>
        </p:nvSpPr>
        <p:spPr/>
        <p:txBody>
          <a:bodyPr>
            <a:normAutofit fontScale="92500"/>
          </a:bodyPr>
          <a:lstStyle/>
          <a:p>
            <a:pPr lvl="1"/>
            <a:r>
              <a:rPr lang="fr-FR" dirty="0"/>
              <a:t>SDK et émulateurs pour android</a:t>
            </a:r>
          </a:p>
          <a:p>
            <a:pPr lvl="1"/>
            <a:r>
              <a:rPr lang="fr-FR" dirty="0"/>
              <a:t>Développement en natif avec Java avec l’ide eclipse</a:t>
            </a:r>
          </a:p>
          <a:p>
            <a:pPr lvl="1"/>
            <a:r>
              <a:rPr lang="fr-FR" dirty="0"/>
              <a:t>Développement cross-plateforme en C #</a:t>
            </a:r>
          </a:p>
          <a:p>
            <a:pPr lvl="1"/>
            <a:r>
              <a:rPr lang="fr-FR" dirty="0"/>
              <a:t>Développement en natif avec Java avec android studio</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6</a:t>
            </a:fld>
            <a:endParaRPr lang="fr-FR"/>
          </a:p>
        </p:txBody>
      </p:sp>
    </p:spTree>
    <p:extLst>
      <p:ext uri="{BB962C8B-B14F-4D97-AF65-F5344CB8AC3E}">
        <p14:creationId xmlns:p14="http://schemas.microsoft.com/office/powerpoint/2010/main" val="4169842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compteur</a:t>
            </a:r>
          </a:p>
        </p:txBody>
      </p:sp>
      <p:pic>
        <p:nvPicPr>
          <p:cNvPr id="5" name="Picture 7"/>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176838" y="692150"/>
            <a:ext cx="3543300" cy="5761038"/>
          </a:xfrm>
          <a:prstGeom prst="rect">
            <a:avLst/>
          </a:prstGeom>
        </p:spPr>
      </p:pic>
      <p:sp>
        <p:nvSpPr>
          <p:cNvPr id="6" name="Espace réservé du numéro de diapositive 3"/>
          <p:cNvSpPr>
            <a:spLocks noGrp="1"/>
          </p:cNvSpPr>
          <p:nvPr>
            <p:ph type="sldNum" sz="quarter" idx="4294967295"/>
          </p:nvPr>
        </p:nvSpPr>
        <p:spPr bwMode="auto">
          <a:xfrm>
            <a:off x="8054975" y="0"/>
            <a:ext cx="981075"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fld id="{B3157181-BF06-45D2-B385-C5646B28FE78}" type="slidenum">
              <a:rPr lang="fr-FR" altLang="fr-FR" smtClean="0"/>
              <a:pPr eaLnBrk="1" hangingPunct="1"/>
              <a:t>60</a:t>
            </a:fld>
            <a:endParaRPr lang="fr-FR" altLang="fr-FR"/>
          </a:p>
        </p:txBody>
      </p:sp>
      <p:sp>
        <p:nvSpPr>
          <p:cNvPr id="7" name="Rectangle 6"/>
          <p:cNvSpPr>
            <a:spLocks noChangeArrowheads="1"/>
          </p:cNvSpPr>
          <p:nvPr/>
        </p:nvSpPr>
        <p:spPr bwMode="auto">
          <a:xfrm>
            <a:off x="395288" y="1557338"/>
            <a:ext cx="4248150" cy="4895850"/>
          </a:xfrm>
          <a:prstGeom prst="rect">
            <a:avLst/>
          </a:prstGeom>
          <a:solidFill>
            <a:srgbClr val="99CCFF"/>
          </a:solidFill>
          <a:ln w="9525" algn="ctr">
            <a:solidFill>
              <a:schemeClr val="tx1"/>
            </a:solidFill>
            <a:round/>
            <a:headEnd/>
            <a:tailEnd/>
          </a:ln>
        </p:spPr>
        <p:txBody>
          <a:bodyPr wrap="none" lIns="90000" tIns="46800" rIns="90000" bIns="46800"/>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a:t>LinearLayout principal </a:t>
            </a:r>
          </a:p>
          <a:p>
            <a:pPr eaLnBrk="1" hangingPunct="1"/>
            <a:r>
              <a:rPr lang="fr-FR" altLang="fr-FR" sz="1400"/>
              <a:t>vertical</a:t>
            </a:r>
          </a:p>
          <a:p>
            <a:pPr eaLnBrk="1" hangingPunct="1"/>
            <a:r>
              <a:rPr lang="fr-FR" altLang="fr-FR" sz="1400"/>
              <a:t>largeur écran</a:t>
            </a:r>
          </a:p>
          <a:p>
            <a:pPr eaLnBrk="1" hangingPunct="1"/>
            <a:r>
              <a:rPr lang="fr-FR" altLang="fr-FR" sz="1400"/>
              <a:t>hauteur écran</a:t>
            </a:r>
          </a:p>
        </p:txBody>
      </p:sp>
      <p:sp>
        <p:nvSpPr>
          <p:cNvPr id="8" name="Rectangle 7"/>
          <p:cNvSpPr>
            <a:spLocks noChangeArrowheads="1"/>
          </p:cNvSpPr>
          <p:nvPr/>
        </p:nvSpPr>
        <p:spPr bwMode="auto">
          <a:xfrm>
            <a:off x="395288" y="1557338"/>
            <a:ext cx="4248150" cy="1150937"/>
          </a:xfrm>
          <a:prstGeom prst="rect">
            <a:avLst/>
          </a:prstGeom>
          <a:solidFill>
            <a:srgbClr val="92D050"/>
          </a:solidFill>
          <a:ln w="9525" algn="ctr">
            <a:solidFill>
              <a:schemeClr val="tx1"/>
            </a:solidFill>
            <a:round/>
            <a:headEnd/>
            <a:tailEnd/>
          </a:ln>
        </p:spPr>
        <p:txBody>
          <a:bodyPr wrap="none" lIns="90000" tIns="46800" rIns="90000" bIns="46800"/>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a:t>LinearLayout pour la vue principale</a:t>
            </a:r>
          </a:p>
          <a:p>
            <a:pPr eaLnBrk="1" hangingPunct="1"/>
            <a:r>
              <a:rPr lang="fr-FR" altLang="fr-FR" sz="1400"/>
              <a:t>horizontal</a:t>
            </a:r>
          </a:p>
          <a:p>
            <a:pPr eaLnBrk="1" hangingPunct="1"/>
            <a:r>
              <a:rPr lang="fr-FR" altLang="fr-FR" sz="1400"/>
              <a:t>largeur écran</a:t>
            </a:r>
          </a:p>
          <a:p>
            <a:pPr eaLnBrk="1" hangingPunct="1"/>
            <a:r>
              <a:rPr lang="fr-FR" altLang="fr-FR" sz="1400"/>
              <a:t>hauteur minimale</a:t>
            </a:r>
          </a:p>
        </p:txBody>
      </p:sp>
      <p:sp>
        <p:nvSpPr>
          <p:cNvPr id="9" name="Rectangle à coins arrondis 8"/>
          <p:cNvSpPr>
            <a:spLocks noChangeArrowheads="1"/>
          </p:cNvSpPr>
          <p:nvPr/>
        </p:nvSpPr>
        <p:spPr bwMode="auto">
          <a:xfrm>
            <a:off x="395288" y="1557338"/>
            <a:ext cx="1296987" cy="1150937"/>
          </a:xfrm>
          <a:prstGeom prst="roundRect">
            <a:avLst>
              <a:gd name="adj" fmla="val 16667"/>
            </a:avLst>
          </a:prstGeom>
          <a:solidFill>
            <a:srgbClr val="FFC000"/>
          </a:solidFill>
          <a:ln w="9525" algn="ctr">
            <a:solidFill>
              <a:schemeClr val="tx1"/>
            </a:solidFill>
            <a:round/>
            <a:headEnd/>
            <a:tailEnd/>
          </a:ln>
        </p:spPr>
        <p:txBody>
          <a:bodyPr wrap="none" lIns="90000" tIns="46800" rIns="90000" bIns="46800"/>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a:t>Bouton</a:t>
            </a:r>
          </a:p>
          <a:p>
            <a:pPr eaLnBrk="1" hangingPunct="1"/>
            <a:r>
              <a:rPr lang="fr-FR" altLang="fr-FR" sz="1400"/>
              <a:t>largeur mini</a:t>
            </a:r>
          </a:p>
          <a:p>
            <a:pPr eaLnBrk="1" hangingPunct="1"/>
            <a:r>
              <a:rPr lang="fr-FR" altLang="fr-FR" sz="1400"/>
              <a:t>hauteur mini</a:t>
            </a:r>
          </a:p>
          <a:p>
            <a:pPr eaLnBrk="1" hangingPunct="1"/>
            <a:r>
              <a:rPr lang="fr-FR" altLang="fr-FR" sz="1400"/>
              <a:t>poids 0</a:t>
            </a:r>
          </a:p>
        </p:txBody>
      </p:sp>
      <p:sp>
        <p:nvSpPr>
          <p:cNvPr id="10" name="Rectangle à coins arrondis 9"/>
          <p:cNvSpPr>
            <a:spLocks noChangeArrowheads="1"/>
          </p:cNvSpPr>
          <p:nvPr/>
        </p:nvSpPr>
        <p:spPr bwMode="auto">
          <a:xfrm>
            <a:off x="3348038" y="1557338"/>
            <a:ext cx="1295400" cy="1150937"/>
          </a:xfrm>
          <a:prstGeom prst="roundRect">
            <a:avLst>
              <a:gd name="adj" fmla="val 16667"/>
            </a:avLst>
          </a:prstGeom>
          <a:solidFill>
            <a:srgbClr val="FFC000"/>
          </a:solidFill>
          <a:ln w="9525" algn="ctr">
            <a:solidFill>
              <a:schemeClr val="tx1"/>
            </a:solidFill>
            <a:round/>
            <a:headEnd/>
            <a:tailEnd/>
          </a:ln>
        </p:spPr>
        <p:txBody>
          <a:bodyPr wrap="none" lIns="90000" tIns="46800" rIns="90000" bIns="46800"/>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dirty="0"/>
              <a:t>Bouton</a:t>
            </a:r>
          </a:p>
          <a:p>
            <a:pPr eaLnBrk="1" hangingPunct="1"/>
            <a:r>
              <a:rPr lang="fr-FR" altLang="fr-FR" sz="1400" dirty="0"/>
              <a:t>largeur mini</a:t>
            </a:r>
          </a:p>
          <a:p>
            <a:pPr eaLnBrk="1" hangingPunct="1"/>
            <a:r>
              <a:rPr lang="fr-FR" altLang="fr-FR" sz="1400" dirty="0"/>
              <a:t>hauteur mini</a:t>
            </a:r>
          </a:p>
          <a:p>
            <a:pPr eaLnBrk="1" hangingPunct="1"/>
            <a:r>
              <a:rPr lang="fr-FR" altLang="fr-FR" sz="1400" dirty="0"/>
              <a:t>poids 0</a:t>
            </a:r>
          </a:p>
        </p:txBody>
      </p:sp>
      <p:sp>
        <p:nvSpPr>
          <p:cNvPr id="11" name="Rectangle à coins arrondis 10"/>
          <p:cNvSpPr>
            <a:spLocks noChangeArrowheads="1"/>
          </p:cNvSpPr>
          <p:nvPr/>
        </p:nvSpPr>
        <p:spPr bwMode="auto">
          <a:xfrm>
            <a:off x="1692275" y="1557338"/>
            <a:ext cx="1655763" cy="1150937"/>
          </a:xfrm>
          <a:prstGeom prst="roundRect">
            <a:avLst>
              <a:gd name="adj" fmla="val 16667"/>
            </a:avLst>
          </a:prstGeom>
          <a:solidFill>
            <a:srgbClr val="FFC000"/>
          </a:solidFill>
          <a:ln w="9525" algn="ctr">
            <a:solidFill>
              <a:schemeClr val="tx1"/>
            </a:solidFill>
            <a:round/>
            <a:headEnd/>
            <a:tailEnd/>
          </a:ln>
        </p:spPr>
        <p:txBody>
          <a:bodyPr wrap="none" lIns="90000" tIns="46800" rIns="90000" bIns="46800"/>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dirty="0"/>
              <a:t>Text</a:t>
            </a:r>
          </a:p>
          <a:p>
            <a:pPr eaLnBrk="1" hangingPunct="1"/>
            <a:r>
              <a:rPr lang="fr-FR" altLang="fr-FR" sz="1400" dirty="0"/>
              <a:t>largeur maxi</a:t>
            </a:r>
          </a:p>
          <a:p>
            <a:pPr eaLnBrk="1" hangingPunct="1"/>
            <a:r>
              <a:rPr lang="fr-FR" altLang="fr-FR" sz="1400" dirty="0"/>
              <a:t>hauteur mini</a:t>
            </a:r>
          </a:p>
          <a:p>
            <a:pPr eaLnBrk="1" hangingPunct="1"/>
            <a:r>
              <a:rPr lang="fr-FR" altLang="fr-FR" sz="1400" dirty="0"/>
              <a:t>poids 1</a:t>
            </a:r>
          </a:p>
        </p:txBody>
      </p:sp>
      <p:sp>
        <p:nvSpPr>
          <p:cNvPr id="12" name="Rectangle 11"/>
          <p:cNvSpPr>
            <a:spLocks noChangeArrowheads="1"/>
          </p:cNvSpPr>
          <p:nvPr/>
        </p:nvSpPr>
        <p:spPr bwMode="auto">
          <a:xfrm>
            <a:off x="395288" y="2708275"/>
            <a:ext cx="4248150" cy="3744913"/>
          </a:xfrm>
          <a:prstGeom prst="rect">
            <a:avLst/>
          </a:prstGeom>
          <a:solidFill>
            <a:srgbClr val="92D050"/>
          </a:solidFill>
          <a:ln w="9525" algn="ctr">
            <a:solidFill>
              <a:schemeClr val="tx1"/>
            </a:solidFill>
            <a:round/>
            <a:headEnd/>
            <a:tailEnd/>
          </a:ln>
        </p:spPr>
        <p:txBody>
          <a:bodyPr wrap="none" lIns="90000" tIns="46800" rIns="90000" bIns="46800" anchor="b"/>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a:t>LinearLayout pour le positionnement du bouton</a:t>
            </a:r>
          </a:p>
          <a:p>
            <a:pPr eaLnBrk="1" hangingPunct="1"/>
            <a:r>
              <a:rPr lang="fr-FR" altLang="fr-FR" sz="1400"/>
              <a:t>largeur maximale</a:t>
            </a:r>
          </a:p>
          <a:p>
            <a:pPr eaLnBrk="1" hangingPunct="1"/>
            <a:r>
              <a:rPr lang="fr-FR" altLang="fr-FR" sz="1400"/>
              <a:t>hauteur maximale</a:t>
            </a:r>
          </a:p>
          <a:p>
            <a:pPr eaLnBrk="1" hangingPunct="1"/>
            <a:r>
              <a:rPr lang="fr-FR" altLang="fr-FR" sz="1400"/>
              <a:t>alignement sur le bas</a:t>
            </a:r>
          </a:p>
        </p:txBody>
      </p:sp>
      <p:sp>
        <p:nvSpPr>
          <p:cNvPr id="13" name="Rectangle à coins arrondis 12"/>
          <p:cNvSpPr>
            <a:spLocks noChangeArrowheads="1"/>
          </p:cNvSpPr>
          <p:nvPr/>
        </p:nvSpPr>
        <p:spPr bwMode="auto">
          <a:xfrm>
            <a:off x="395288" y="5300663"/>
            <a:ext cx="4248150" cy="1152525"/>
          </a:xfrm>
          <a:prstGeom prst="roundRect">
            <a:avLst>
              <a:gd name="adj" fmla="val 16667"/>
            </a:avLst>
          </a:prstGeom>
          <a:solidFill>
            <a:srgbClr val="FFC000"/>
          </a:solidFill>
          <a:ln w="9525" algn="ctr">
            <a:solidFill>
              <a:schemeClr val="tx1"/>
            </a:solidFill>
            <a:round/>
            <a:headEnd/>
            <a:tailEnd/>
          </a:ln>
        </p:spPr>
        <p:txBody>
          <a:bodyPr wrap="none" lIns="90000" tIns="46800" rIns="90000" bIns="46800"/>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sz="1400"/>
              <a:t>Bouton</a:t>
            </a:r>
          </a:p>
          <a:p>
            <a:pPr eaLnBrk="1" hangingPunct="1"/>
            <a:r>
              <a:rPr lang="fr-FR" altLang="fr-FR" sz="1400"/>
              <a:t>largeur maxi</a:t>
            </a:r>
          </a:p>
          <a:p>
            <a:pPr eaLnBrk="1" hangingPunct="1"/>
            <a:r>
              <a:rPr lang="fr-FR" altLang="fr-FR" sz="1400"/>
              <a:t>hauteur mini</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5" y="476672"/>
            <a:ext cx="1990725" cy="228600"/>
          </a:xfrm>
          <a:prstGeom prst="rect">
            <a:avLst/>
          </a:prstGeom>
        </p:spPr>
      </p:pic>
      <p:cxnSp>
        <p:nvCxnSpPr>
          <p:cNvPr id="14" name="Connecteur droit avec flèche 13"/>
          <p:cNvCxnSpPr/>
          <p:nvPr/>
        </p:nvCxnSpPr>
        <p:spPr>
          <a:xfrm flipV="1">
            <a:off x="2519363" y="836712"/>
            <a:ext cx="1476374"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1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90066"/>
          </a:xfrm>
        </p:spPr>
        <p:txBody>
          <a:bodyPr>
            <a:normAutofit fontScale="90000"/>
          </a:bodyPr>
          <a:lstStyle/>
          <a:p>
            <a:r>
              <a:rPr lang="fr-FR" dirty="0"/>
              <a:t>La compteur: activity_compteur.xml</a:t>
            </a:r>
          </a:p>
        </p:txBody>
      </p:sp>
      <p:sp>
        <p:nvSpPr>
          <p:cNvPr id="5" name="Espace réservé du contenu 5"/>
          <p:cNvSpPr>
            <a:spLocks noGrp="1"/>
          </p:cNvSpPr>
          <p:nvPr>
            <p:ph sz="half" idx="4294967295"/>
          </p:nvPr>
        </p:nvSpPr>
        <p:spPr>
          <a:xfrm>
            <a:off x="4814888" y="1484784"/>
            <a:ext cx="4267200" cy="5373216"/>
          </a:xfrm>
          <a:prstGeom prst="rect">
            <a:avLst/>
          </a:prstGeom>
        </p:spPr>
        <p:txBody>
          <a:bodyPr/>
          <a:lstStyle/>
          <a:p>
            <a:pPr>
              <a:buFontTx/>
              <a:buNone/>
            </a:pPr>
            <a:endParaRPr lang="fr-FR" altLang="fr-FR" sz="900" dirty="0"/>
          </a:p>
          <a:p>
            <a:pPr>
              <a:buFontTx/>
              <a:buNone/>
            </a:pPr>
            <a:endParaRPr lang="fr-FR" altLang="fr-FR" sz="900" dirty="0"/>
          </a:p>
          <a:p>
            <a:pPr>
              <a:buFontTx/>
              <a:buNone/>
            </a:pPr>
            <a:endParaRPr lang="fr-FR" altLang="fr-FR" sz="9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36711"/>
            <a:ext cx="3960440" cy="3920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66495"/>
            <a:ext cx="3672408" cy="190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numéro de diapositive 2"/>
          <p:cNvSpPr>
            <a:spLocks noGrp="1"/>
          </p:cNvSpPr>
          <p:nvPr>
            <p:ph type="sldNum" sz="quarter" idx="15"/>
          </p:nvPr>
        </p:nvSpPr>
        <p:spPr/>
        <p:txBody>
          <a:bodyPr/>
          <a:lstStyle/>
          <a:p>
            <a:fld id="{384F8F30-306B-41BF-A053-882421CA3BDD}" type="slidenum">
              <a:rPr lang="fr-FR" smtClean="0"/>
              <a:t>61</a:t>
            </a:fld>
            <a:endParaRPr lang="fr-FR"/>
          </a:p>
        </p:txBody>
      </p:sp>
    </p:spTree>
    <p:extLst>
      <p:ext uri="{BB962C8B-B14F-4D97-AF65-F5344CB8AC3E}">
        <p14:creationId xmlns:p14="http://schemas.microsoft.com/office/powerpoint/2010/main" val="2563967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706090"/>
          </a:xfrm>
        </p:spPr>
        <p:txBody>
          <a:bodyPr>
            <a:normAutofit fontScale="90000"/>
          </a:bodyPr>
          <a:lstStyle/>
          <a:p>
            <a:r>
              <a:rPr lang="fr-FR" dirty="0"/>
              <a:t>La compteur: Lier une méthode à l’évènement </a:t>
            </a:r>
            <a:r>
              <a:rPr lang="fr-FR" dirty="0" err="1"/>
              <a:t>OnCLICK</a:t>
            </a:r>
            <a:r>
              <a:rPr lang="fr-FR" dirty="0"/>
              <a:t> (en </a:t>
            </a:r>
            <a:r>
              <a:rPr lang="fr-FR" b="1" dirty="0"/>
              <a:t>dynamique</a:t>
            </a:r>
            <a:r>
              <a:rPr lang="fr-FR" dirty="0"/>
              <a:t>)</a:t>
            </a:r>
          </a:p>
        </p:txBody>
      </p:sp>
      <p:sp>
        <p:nvSpPr>
          <p:cNvPr id="3" name="Espace réservé du contenu 2"/>
          <p:cNvSpPr>
            <a:spLocks noGrp="1"/>
          </p:cNvSpPr>
          <p:nvPr>
            <p:ph sz="quarter" idx="1"/>
          </p:nvPr>
        </p:nvSpPr>
        <p:spPr>
          <a:xfrm>
            <a:off x="315704" y="908720"/>
            <a:ext cx="8360752" cy="1728192"/>
          </a:xfrm>
        </p:spPr>
        <p:txBody>
          <a:bodyPr>
            <a:normAutofit fontScale="70000" lnSpcReduction="20000"/>
          </a:bodyPr>
          <a:lstStyle/>
          <a:p>
            <a:pPr marL="0" indent="0">
              <a:buNone/>
            </a:pPr>
            <a:endParaRPr lang="fr-FR" dirty="0"/>
          </a:p>
          <a:p>
            <a:r>
              <a:rPr lang="fr-FR" dirty="0"/>
              <a:t>On utilise un </a:t>
            </a:r>
            <a:r>
              <a:rPr lang="fr-FR" dirty="0" err="1"/>
              <a:t>listener</a:t>
            </a:r>
            <a:endParaRPr lang="fr-FR" dirty="0"/>
          </a:p>
          <a:p>
            <a:pPr lvl="1"/>
            <a:r>
              <a:rPr lang="fr-FR" dirty="0" err="1"/>
              <a:t>OnClickListener</a:t>
            </a:r>
            <a:r>
              <a:rPr lang="fr-FR" dirty="0"/>
              <a:t> est une interface qu’il faut réaliser afin de s’enregistrer au niveau de l’évènement </a:t>
            </a:r>
            <a:r>
              <a:rPr lang="fr-FR" dirty="0" err="1"/>
              <a:t>onClick</a:t>
            </a:r>
            <a:r>
              <a:rPr lang="fr-FR" dirty="0"/>
              <a:t> de chaque bouton. </a:t>
            </a:r>
          </a:p>
          <a:p>
            <a:pPr lvl="1"/>
            <a:r>
              <a:rPr lang="fr-FR" dirty="0"/>
              <a:t>On a deux implémentations différentes possibles pour réaliser le </a:t>
            </a:r>
            <a:r>
              <a:rPr lang="fr-FR" dirty="0" err="1"/>
              <a:t>listener</a:t>
            </a:r>
            <a:r>
              <a:rPr lang="fr-FR" dirty="0"/>
              <a:t>: </a:t>
            </a:r>
          </a:p>
          <a:p>
            <a:pPr marL="1074420" lvl="2" indent="-342900">
              <a:buFont typeface="+mj-lt"/>
              <a:buAutoNum type="arabicPeriod"/>
            </a:pPr>
            <a:r>
              <a:rPr lang="fr-FR" dirty="0"/>
              <a:t>En l’implémentant à la volée</a:t>
            </a:r>
          </a:p>
          <a:p>
            <a:pPr marL="1074420" lvl="2" indent="-342900">
              <a:buFont typeface="+mj-lt"/>
              <a:buAutoNum type="arabicPeriod"/>
            </a:pPr>
            <a:r>
              <a:rPr lang="fr-FR" dirty="0"/>
              <a:t>En implémentant une classe dédiée </a:t>
            </a:r>
            <a:r>
              <a:rPr lang="fr-FR" dirty="0" err="1"/>
              <a:t>OnClickDecListener</a:t>
            </a:r>
            <a:r>
              <a:rPr lang="fr-FR" dirty="0"/>
              <a: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149080"/>
            <a:ext cx="3509516"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62</a:t>
            </a:fld>
            <a:endParaRPr lang="fr-F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40" y="3360873"/>
            <a:ext cx="3600400" cy="231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44675"/>
            <a:ext cx="5389295" cy="143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27191" y="3176207"/>
            <a:ext cx="377026" cy="369332"/>
          </a:xfrm>
          <a:prstGeom prst="rect">
            <a:avLst/>
          </a:prstGeom>
          <a:noFill/>
        </p:spPr>
        <p:txBody>
          <a:bodyPr wrap="none" rtlCol="0">
            <a:spAutoFit/>
          </a:bodyPr>
          <a:lstStyle/>
          <a:p>
            <a:r>
              <a:rPr lang="fr-FR" dirty="0"/>
              <a:t>1.</a:t>
            </a:r>
          </a:p>
        </p:txBody>
      </p:sp>
      <p:sp>
        <p:nvSpPr>
          <p:cNvPr id="13" name="ZoneTexte 12"/>
          <p:cNvSpPr txBox="1"/>
          <p:nvPr/>
        </p:nvSpPr>
        <p:spPr>
          <a:xfrm>
            <a:off x="4067944" y="2483224"/>
            <a:ext cx="377026" cy="369332"/>
          </a:xfrm>
          <a:prstGeom prst="rect">
            <a:avLst/>
          </a:prstGeom>
          <a:noFill/>
        </p:spPr>
        <p:txBody>
          <a:bodyPr wrap="none" rtlCol="0">
            <a:spAutoFit/>
          </a:bodyPr>
          <a:lstStyle/>
          <a:p>
            <a:r>
              <a:rPr lang="fr-FR" dirty="0"/>
              <a:t>2.</a:t>
            </a:r>
          </a:p>
        </p:txBody>
      </p:sp>
    </p:spTree>
    <p:extLst>
      <p:ext uri="{BB962C8B-B14F-4D97-AF65-F5344CB8AC3E}">
        <p14:creationId xmlns:p14="http://schemas.microsoft.com/office/powerpoint/2010/main" val="2345900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compteur: Lier une méthode à l’évènement </a:t>
            </a:r>
            <a:r>
              <a:rPr lang="fr-FR" dirty="0" err="1"/>
              <a:t>OnCLICK</a:t>
            </a:r>
            <a:r>
              <a:rPr lang="fr-FR" dirty="0"/>
              <a:t> (en </a:t>
            </a:r>
            <a:r>
              <a:rPr lang="fr-FR" b="1" dirty="0"/>
              <a:t>statique</a:t>
            </a:r>
            <a:r>
              <a:rPr lang="fr-FR" dirty="0"/>
              <a:t>)</a:t>
            </a:r>
          </a:p>
        </p:txBody>
      </p:sp>
      <p:sp>
        <p:nvSpPr>
          <p:cNvPr id="3" name="Espace réservé du contenu 2"/>
          <p:cNvSpPr>
            <a:spLocks noGrp="1"/>
          </p:cNvSpPr>
          <p:nvPr>
            <p:ph sz="quarter" idx="1"/>
          </p:nvPr>
        </p:nvSpPr>
        <p:spPr/>
        <p:txBody>
          <a:bodyPr/>
          <a:lstStyle/>
          <a:p>
            <a:r>
              <a:rPr lang="fr-FR" dirty="0"/>
              <a:t>Dans la partie Layout, on ajoute le nom de la méthode dans les propriétés du bouton</a:t>
            </a:r>
          </a:p>
          <a:p>
            <a:endParaRPr lang="fr-FR" dirty="0"/>
          </a:p>
          <a:p>
            <a:endParaRPr lang="fr-FR" dirty="0"/>
          </a:p>
          <a:p>
            <a:r>
              <a:rPr lang="fr-FR" dirty="0"/>
              <a:t>Dans </a:t>
            </a:r>
            <a:r>
              <a:rPr lang="fr-FR" dirty="0" err="1"/>
              <a:t>l’activity</a:t>
            </a:r>
            <a:r>
              <a:rPr lang="fr-FR" dirty="0"/>
              <a:t>, on ajoute la méthode:</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63</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56" y="4149080"/>
            <a:ext cx="2971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636912"/>
            <a:ext cx="4124325"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0554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compteur</a:t>
            </a:r>
          </a:p>
        </p:txBody>
      </p:sp>
      <p:sp>
        <p:nvSpPr>
          <p:cNvPr id="3" name="Espace réservé du contenu 2"/>
          <p:cNvSpPr>
            <a:spLocks noGrp="1"/>
          </p:cNvSpPr>
          <p:nvPr>
            <p:ph sz="quarter" idx="1"/>
          </p:nvPr>
        </p:nvSpPr>
        <p:spPr/>
        <p:txBody>
          <a:bodyPr/>
          <a:lstStyle/>
          <a:p>
            <a:r>
              <a:rPr lang="fr-FR" dirty="0"/>
              <a:t>Implémentez également le bouton quitter.</a:t>
            </a:r>
          </a:p>
          <a:p>
            <a:r>
              <a:rPr lang="fr-FR"/>
              <a:t>Gérer </a:t>
            </a:r>
            <a:r>
              <a:rPr lang="fr-FR" dirty="0"/>
              <a:t>l’orientation</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64</a:t>
            </a:fld>
            <a:endParaRPr lang="fr-FR"/>
          </a:p>
        </p:txBody>
      </p:sp>
    </p:spTree>
    <p:extLst>
      <p:ext uri="{BB962C8B-B14F-4D97-AF65-F5344CB8AC3E}">
        <p14:creationId xmlns:p14="http://schemas.microsoft.com/office/powerpoint/2010/main" val="3575000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EXEMPLE: Les listes de personnes</a:t>
            </a:r>
          </a:p>
        </p:txBody>
      </p:sp>
      <p:sp>
        <p:nvSpPr>
          <p:cNvPr id="3" name="Sous-titre 2"/>
          <p:cNvSpPr>
            <a:spLocks noGrp="1"/>
          </p:cNvSpPr>
          <p:nvPr>
            <p:ph type="subTitle" idx="1"/>
          </p:nvPr>
        </p:nvSpPr>
        <p:spPr/>
        <p:txBody>
          <a:bodyPr/>
          <a:lstStyle/>
          <a:p>
            <a:r>
              <a:rPr lang="fr-FR" dirty="0"/>
              <a:t>L’objectif de l’exemple est de gérer une </a:t>
            </a:r>
            <a:r>
              <a:rPr lang="fr-FR" dirty="0" err="1"/>
              <a:t>Listview</a:t>
            </a:r>
            <a:r>
              <a:rPr lang="fr-FR" dirty="0"/>
              <a:t> d’objets métier Personne, de permettre d’en ajouter et d’en supprimer</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65</a:t>
            </a:fld>
            <a:endParaRPr lang="fr-FR"/>
          </a:p>
        </p:txBody>
      </p:sp>
    </p:spTree>
    <p:extLst>
      <p:ext uri="{BB962C8B-B14F-4D97-AF65-F5344CB8AC3E}">
        <p14:creationId xmlns:p14="http://schemas.microsoft.com/office/powerpoint/2010/main" val="2563312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562074"/>
          </a:xfrm>
        </p:spPr>
        <p:txBody>
          <a:bodyPr/>
          <a:lstStyle/>
          <a:p>
            <a:r>
              <a:rPr lang="fr-FR" dirty="0"/>
              <a:t>La </a:t>
            </a:r>
            <a:r>
              <a:rPr lang="fr-FR" dirty="0" err="1"/>
              <a:t>listview</a:t>
            </a:r>
            <a:endParaRPr lang="fr-FR" dirty="0"/>
          </a:p>
        </p:txBody>
      </p:sp>
      <p:sp>
        <p:nvSpPr>
          <p:cNvPr id="3" name="Espace réservé du contenu 2"/>
          <p:cNvSpPr>
            <a:spLocks noGrp="1"/>
          </p:cNvSpPr>
          <p:nvPr>
            <p:ph sz="quarter" idx="1"/>
          </p:nvPr>
        </p:nvSpPr>
        <p:spPr>
          <a:xfrm>
            <a:off x="3629025" y="980728"/>
            <a:ext cx="4288904" cy="1728192"/>
          </a:xfrm>
        </p:spPr>
        <p:txBody>
          <a:bodyPr>
            <a:normAutofit/>
          </a:bodyPr>
          <a:lstStyle/>
          <a:p>
            <a:r>
              <a:rPr lang="fr-FR" dirty="0"/>
              <a:t>Une </a:t>
            </a:r>
            <a:r>
              <a:rPr lang="fr-FR" dirty="0" err="1"/>
              <a:t>Listview</a:t>
            </a:r>
            <a:r>
              <a:rPr lang="fr-FR" dirty="0"/>
              <a:t> permet d’ajouter un ensemble d’item que l’on va ajouter dynamiquement.</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66</a:t>
            </a:fld>
            <a:endParaRPr lang="fr-F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24744"/>
            <a:ext cx="2895600" cy="516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64945"/>
            <a:ext cx="1728192" cy="3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3234631"/>
            <a:ext cx="3919127" cy="3059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886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562074"/>
          </a:xfrm>
        </p:spPr>
        <p:txBody>
          <a:bodyPr/>
          <a:lstStyle/>
          <a:p>
            <a:r>
              <a:rPr lang="fr-FR" dirty="0"/>
              <a:t>La </a:t>
            </a:r>
            <a:r>
              <a:rPr lang="fr-FR" dirty="0" err="1"/>
              <a:t>listview</a:t>
            </a:r>
            <a:endParaRPr lang="fr-FR" dirty="0"/>
          </a:p>
        </p:txBody>
      </p:sp>
      <p:sp>
        <p:nvSpPr>
          <p:cNvPr id="3" name="Espace réservé du contenu 2"/>
          <p:cNvSpPr>
            <a:spLocks noGrp="1"/>
          </p:cNvSpPr>
          <p:nvPr>
            <p:ph sz="quarter" idx="1"/>
          </p:nvPr>
        </p:nvSpPr>
        <p:spPr>
          <a:xfrm>
            <a:off x="251520" y="980729"/>
            <a:ext cx="4752528" cy="4355726"/>
          </a:xfrm>
        </p:spPr>
        <p:txBody>
          <a:bodyPr>
            <a:normAutofit/>
          </a:bodyPr>
          <a:lstStyle/>
          <a:p>
            <a:pPr marL="274320" lvl="1">
              <a:spcBef>
                <a:spcPts val="600"/>
              </a:spcBef>
              <a:buSzPct val="70000"/>
              <a:buFont typeface="Wingdings"/>
              <a:buChar char=""/>
            </a:pPr>
            <a:r>
              <a:rPr lang="fr-FR" sz="2000" dirty="0"/>
              <a:t>L’apparence des items est définit dans un layout. </a:t>
            </a:r>
          </a:p>
          <a:p>
            <a:pPr marL="274320" lvl="1">
              <a:spcBef>
                <a:spcPts val="600"/>
              </a:spcBef>
              <a:buSzPct val="70000"/>
              <a:buFont typeface="Wingdings"/>
              <a:buChar char=""/>
            </a:pPr>
            <a:r>
              <a:rPr lang="fr-FR" sz="2000" dirty="0"/>
              <a:t>Ce layout peut être prédéfinit (Voir </a:t>
            </a:r>
            <a:r>
              <a:rPr lang="fr-FR" sz="2000" dirty="0">
                <a:hlinkClick r:id="rId2"/>
              </a:rPr>
              <a:t>http://developer.android.com/reference/android/R.layout.html</a:t>
            </a:r>
            <a:r>
              <a:rPr lang="fr-FR" sz="2000" dirty="0"/>
              <a:t>) comme:</a:t>
            </a:r>
          </a:p>
          <a:p>
            <a:pPr lvl="1"/>
            <a:r>
              <a:rPr lang="fr-FR" sz="2000" dirty="0"/>
              <a:t>Android.R.layout</a:t>
            </a:r>
            <a:r>
              <a:rPr lang="fr-FR" sz="2000" i="1" dirty="0"/>
              <a:t>.</a:t>
            </a:r>
            <a:r>
              <a:rPr lang="fr-FR" sz="2000" dirty="0">
                <a:hlinkClick r:id="rId3"/>
              </a:rPr>
              <a:t>simple_expandable_list_item_1</a:t>
            </a:r>
            <a:endParaRPr lang="fr-FR" sz="2000" dirty="0"/>
          </a:p>
          <a:p>
            <a:pPr lvl="1"/>
            <a:r>
              <a:rPr lang="fr-FR" sz="2000" dirty="0" err="1"/>
              <a:t>Android.R.layout</a:t>
            </a:r>
            <a:r>
              <a:rPr lang="fr-FR" sz="2000" dirty="0"/>
              <a:t>.</a:t>
            </a:r>
            <a:r>
              <a:rPr lang="fr-FR" sz="2000" dirty="0">
                <a:hlinkClick r:id="rId4"/>
              </a:rPr>
              <a:t> </a:t>
            </a:r>
            <a:r>
              <a:rPr lang="fr-FR" sz="2000" dirty="0" err="1">
                <a:hlinkClick r:id="rId4"/>
              </a:rPr>
              <a:t>simple_list_item_checked</a:t>
            </a:r>
            <a:endParaRPr lang="fr-FR" sz="2000" dirty="0"/>
          </a:p>
          <a:p>
            <a:r>
              <a:rPr lang="fr-FR" sz="2000" dirty="0"/>
              <a:t>Ce layout peut être définit par soi même dans un fichier layout:</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67</a:t>
            </a:fld>
            <a:endParaRPr lang="fr-F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013176"/>
            <a:ext cx="28765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8994" y="1052736"/>
            <a:ext cx="4305005"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694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a:t>
            </a:r>
            <a:r>
              <a:rPr lang="fr-FR" dirty="0" err="1"/>
              <a:t>listview</a:t>
            </a:r>
            <a:r>
              <a:rPr lang="fr-FR" dirty="0"/>
              <a:t>: ajouter dynamiquement des items (1)</a:t>
            </a:r>
          </a:p>
        </p:txBody>
      </p:sp>
      <p:sp>
        <p:nvSpPr>
          <p:cNvPr id="3" name="Espace réservé du contenu 2"/>
          <p:cNvSpPr>
            <a:spLocks noGrp="1"/>
          </p:cNvSpPr>
          <p:nvPr>
            <p:ph sz="quarter" idx="1"/>
          </p:nvPr>
        </p:nvSpPr>
        <p:spPr>
          <a:xfrm>
            <a:off x="457200" y="1600200"/>
            <a:ext cx="8579296" cy="4873752"/>
          </a:xfrm>
        </p:spPr>
        <p:txBody>
          <a:bodyPr>
            <a:normAutofit lnSpcReduction="10000"/>
          </a:bodyPr>
          <a:lstStyle/>
          <a:p>
            <a:r>
              <a:rPr lang="fr-FR" dirty="0"/>
              <a:t>En utilisant un layout pour item prédéfinit pour un objet de type String:</a:t>
            </a:r>
          </a:p>
          <a:p>
            <a:endParaRPr lang="fr-FR" dirty="0"/>
          </a:p>
          <a:p>
            <a:endParaRPr lang="fr-FR" dirty="0"/>
          </a:p>
          <a:p>
            <a:r>
              <a:rPr lang="fr-FR" dirty="0"/>
              <a:t>En utilisant un layout spécifique, avec un adapter spécifique pour un objet métier spécifique:</a:t>
            </a:r>
          </a:p>
          <a:p>
            <a:pPr lvl="1"/>
            <a:r>
              <a:rPr lang="fr-FR" dirty="0"/>
              <a:t>L’adapter spécifique doit  hériter de la classe </a:t>
            </a:r>
            <a:r>
              <a:rPr lang="fr-FR" dirty="0" err="1"/>
              <a:t>ArrayAdapter</a:t>
            </a:r>
            <a:r>
              <a:rPr lang="fr-FR" dirty="0"/>
              <a:t>&lt;T&gt;</a:t>
            </a:r>
          </a:p>
          <a:p>
            <a:pPr lvl="1"/>
            <a:endParaRPr lang="fr-FR" dirty="0"/>
          </a:p>
          <a:p>
            <a:pPr lvl="1"/>
            <a:endParaRPr lang="fr-FR" dirty="0"/>
          </a:p>
          <a:p>
            <a:pPr lvl="1"/>
            <a:endParaRPr lang="fr-FR" dirty="0"/>
          </a:p>
          <a:p>
            <a:pPr marL="365760" lvl="1" indent="0">
              <a:buNone/>
            </a:pPr>
            <a:endParaRPr lang="fr-FR" dirty="0"/>
          </a:p>
          <a:p>
            <a:pPr lvl="1"/>
            <a:r>
              <a:rPr lang="fr-FR" dirty="0"/>
              <a:t>La méthode </a:t>
            </a:r>
            <a:r>
              <a:rPr lang="fr-FR" dirty="0" err="1"/>
              <a:t>GetView</a:t>
            </a:r>
            <a:r>
              <a:rPr lang="fr-FR" dirty="0"/>
              <a:t>(..) doit être surchargée</a:t>
            </a:r>
          </a:p>
          <a:p>
            <a:pPr marL="0" indent="0">
              <a:buNone/>
            </a:pP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68</a:t>
            </a:fld>
            <a:endParaRPr lang="fr-F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581128"/>
            <a:ext cx="57531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139" y="6213814"/>
            <a:ext cx="423862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888" y="2492896"/>
            <a:ext cx="60102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4553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a:t>
            </a:r>
            <a:r>
              <a:rPr lang="fr-FR" dirty="0" err="1"/>
              <a:t>listview</a:t>
            </a:r>
            <a:r>
              <a:rPr lang="fr-FR" dirty="0"/>
              <a:t>: ajouter dynamiquement des items(2)</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69</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93115"/>
            <a:ext cx="73787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621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SDK et émulateurs pour android</a:t>
            </a:r>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7</a:t>
            </a:fld>
            <a:endParaRPr lang="fr-FR"/>
          </a:p>
        </p:txBody>
      </p:sp>
    </p:spTree>
    <p:extLst>
      <p:ext uri="{BB962C8B-B14F-4D97-AF65-F5344CB8AC3E}">
        <p14:creationId xmlns:p14="http://schemas.microsoft.com/office/powerpoint/2010/main" val="235165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a:t>
            </a:r>
            <a:r>
              <a:rPr lang="fr-FR" dirty="0" err="1"/>
              <a:t>listview</a:t>
            </a:r>
            <a:r>
              <a:rPr lang="fr-FR" dirty="0"/>
              <a:t>: ajouter dynamiquement des items(3)</a:t>
            </a:r>
          </a:p>
        </p:txBody>
      </p:sp>
      <p:sp>
        <p:nvSpPr>
          <p:cNvPr id="3" name="Espace réservé du contenu 2"/>
          <p:cNvSpPr>
            <a:spLocks noGrp="1"/>
          </p:cNvSpPr>
          <p:nvPr>
            <p:ph sz="quarter" idx="1"/>
          </p:nvPr>
        </p:nvSpPr>
        <p:spPr>
          <a:xfrm>
            <a:off x="457200" y="1600200"/>
            <a:ext cx="7467600" cy="748680"/>
          </a:xfrm>
        </p:spPr>
        <p:txBody>
          <a:bodyPr/>
          <a:lstStyle/>
          <a:p>
            <a:pPr lvl="1"/>
            <a:r>
              <a:rPr lang="fr-FR" dirty="0"/>
              <a:t>Et enregistrer l’adapter dans la </a:t>
            </a:r>
            <a:r>
              <a:rPr lang="fr-FR" dirty="0" err="1"/>
              <a:t>ListView</a:t>
            </a:r>
            <a:r>
              <a:rPr lang="fr-FR" dirty="0"/>
              <a:t> pour une liste d’objet _</a:t>
            </a:r>
            <a:r>
              <a:rPr lang="fr-FR" dirty="0" err="1"/>
              <a:t>lp</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70</a:t>
            </a:fld>
            <a:endParaRPr lang="fr-F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492896"/>
            <a:ext cx="39052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929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a:t>
            </a:r>
            <a:r>
              <a:rPr lang="fr-FR" dirty="0" err="1"/>
              <a:t>listview</a:t>
            </a:r>
            <a:r>
              <a:rPr lang="fr-FR" dirty="0"/>
              <a:t>: ajouter un menu contextuel sur le clique d’un item</a:t>
            </a:r>
          </a:p>
        </p:txBody>
      </p:sp>
      <p:sp>
        <p:nvSpPr>
          <p:cNvPr id="3" name="Espace réservé du contenu 2"/>
          <p:cNvSpPr>
            <a:spLocks noGrp="1"/>
          </p:cNvSpPr>
          <p:nvPr>
            <p:ph sz="quarter" idx="1"/>
          </p:nvPr>
        </p:nvSpPr>
        <p:spPr>
          <a:xfrm>
            <a:off x="4644008" y="1628800"/>
            <a:ext cx="4101392" cy="5229200"/>
          </a:xfrm>
        </p:spPr>
        <p:txBody>
          <a:bodyPr/>
          <a:lstStyle/>
          <a:p>
            <a:r>
              <a:rPr lang="fr-FR" dirty="0"/>
              <a:t>Il faut </a:t>
            </a:r>
          </a:p>
          <a:p>
            <a:pPr lvl="1"/>
            <a:r>
              <a:rPr lang="fr-FR" dirty="0"/>
              <a:t>Définir un menu/menu_listview_personne.xml qui contiendra le menu à afficher</a:t>
            </a:r>
          </a:p>
          <a:p>
            <a:endParaRPr lang="fr-FR" dirty="0"/>
          </a:p>
          <a:p>
            <a:endParaRPr lang="fr-FR" dirty="0"/>
          </a:p>
          <a:p>
            <a:endParaRPr lang="fr-FR" dirty="0"/>
          </a:p>
          <a:p>
            <a:endParaRPr lang="fr-FR" dirty="0"/>
          </a:p>
          <a:p>
            <a:pPr lvl="1"/>
            <a:r>
              <a:rPr lang="fr-FR" dirty="0"/>
              <a:t>Associer la </a:t>
            </a:r>
            <a:r>
              <a:rPr lang="fr-FR" dirty="0" err="1"/>
              <a:t>ListView</a:t>
            </a:r>
            <a:r>
              <a:rPr lang="fr-FR" dirty="0"/>
              <a:t> avec le menu contextuel</a:t>
            </a:r>
          </a:p>
          <a:p>
            <a:endParaRPr lang="fr-FR" dirty="0"/>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71</a:t>
            </a:fld>
            <a:endParaRPr lang="fr-F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4257675"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496047"/>
            <a:ext cx="28860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083" y="4221088"/>
            <a:ext cx="4029384"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1" y="6000775"/>
            <a:ext cx="22383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515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a:t>
            </a:r>
            <a:r>
              <a:rPr lang="fr-FR" dirty="0" err="1"/>
              <a:t>listview</a:t>
            </a:r>
            <a:r>
              <a:rPr lang="fr-FR" dirty="0"/>
              <a:t>: ajouter un menu contextuel sur le clique d’un item(2)</a:t>
            </a:r>
          </a:p>
        </p:txBody>
      </p:sp>
      <p:sp>
        <p:nvSpPr>
          <p:cNvPr id="3" name="Espace réservé du contenu 2"/>
          <p:cNvSpPr>
            <a:spLocks noGrp="1"/>
          </p:cNvSpPr>
          <p:nvPr>
            <p:ph sz="quarter" idx="1"/>
          </p:nvPr>
        </p:nvSpPr>
        <p:spPr>
          <a:xfrm>
            <a:off x="457200" y="1600200"/>
            <a:ext cx="7467600" cy="4997152"/>
          </a:xfrm>
        </p:spPr>
        <p:txBody>
          <a:bodyPr/>
          <a:lstStyle/>
          <a:p>
            <a:pPr lvl="1"/>
            <a:r>
              <a:rPr lang="fr-FR" dirty="0"/>
              <a:t>Charger le layout à l’affichage du menu contextuel</a:t>
            </a:r>
          </a:p>
          <a:p>
            <a:pPr lvl="1"/>
            <a:endParaRPr lang="fr-FR" dirty="0"/>
          </a:p>
          <a:p>
            <a:pPr lvl="1"/>
            <a:endParaRPr lang="fr-FR" dirty="0"/>
          </a:p>
          <a:p>
            <a:pPr lvl="1"/>
            <a:endParaRPr lang="fr-FR" dirty="0"/>
          </a:p>
          <a:p>
            <a:pPr lvl="1"/>
            <a:endParaRPr lang="fr-FR" dirty="0"/>
          </a:p>
          <a:p>
            <a:pPr lvl="1"/>
            <a:r>
              <a:rPr lang="fr-FR" dirty="0"/>
              <a:t>Réagir au click long sur un item</a:t>
            </a:r>
          </a:p>
          <a:p>
            <a:pPr lvl="1"/>
            <a:endParaRPr lang="fr-FR" dirty="0"/>
          </a:p>
          <a:p>
            <a:pPr lvl="1"/>
            <a:endParaRPr lang="fr-FR" dirty="0"/>
          </a:p>
          <a:p>
            <a:pPr lvl="1"/>
            <a:endParaRPr lang="fr-FR" dirty="0"/>
          </a:p>
          <a:p>
            <a:pPr lvl="1"/>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72</a:t>
            </a:fld>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1" y="2132856"/>
            <a:ext cx="650557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193" y="3933056"/>
            <a:ext cx="7848873" cy="262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989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ajouter une personne?</a:t>
            </a:r>
          </a:p>
        </p:txBody>
      </p:sp>
      <p:sp>
        <p:nvSpPr>
          <p:cNvPr id="3" name="Espace réservé du contenu 2"/>
          <p:cNvSpPr>
            <a:spLocks noGrp="1"/>
          </p:cNvSpPr>
          <p:nvPr>
            <p:ph sz="quarter" idx="1"/>
          </p:nvPr>
        </p:nvSpPr>
        <p:spPr>
          <a:xfrm>
            <a:off x="457200" y="1600200"/>
            <a:ext cx="7571184" cy="1396752"/>
          </a:xfrm>
        </p:spPr>
        <p:txBody>
          <a:bodyPr>
            <a:normAutofit fontScale="92500" lnSpcReduction="20000"/>
          </a:bodyPr>
          <a:lstStyle/>
          <a:p>
            <a:r>
              <a:rPr lang="fr-FR" dirty="0"/>
              <a:t>Il faut savoir:</a:t>
            </a:r>
          </a:p>
          <a:p>
            <a:r>
              <a:rPr lang="fr-FR" dirty="0"/>
              <a:t> Déclencher l’ouverture d’une nouvelle activité</a:t>
            </a:r>
          </a:p>
          <a:p>
            <a:r>
              <a:rPr lang="fr-FR" dirty="0"/>
              <a:t> Envoyer et récupérer des données entre ces deux activités? Ce sera dans le prochain chapitre!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73</a:t>
            </a:fld>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637" y="3356992"/>
            <a:ext cx="21621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7237" y="3429000"/>
            <a:ext cx="1865920" cy="3330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èche courbée vers le bas 4"/>
          <p:cNvSpPr/>
          <p:nvPr/>
        </p:nvSpPr>
        <p:spPr>
          <a:xfrm>
            <a:off x="2879405" y="2996952"/>
            <a:ext cx="2160240" cy="6480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Flèche gauche 7"/>
          <p:cNvSpPr/>
          <p:nvPr/>
        </p:nvSpPr>
        <p:spPr>
          <a:xfrm>
            <a:off x="3233156" y="5197811"/>
            <a:ext cx="3139043" cy="2067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2423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Communiquer entre activites: les intentions</a:t>
            </a:r>
          </a:p>
        </p:txBody>
      </p:sp>
      <p:sp>
        <p:nvSpPr>
          <p:cNvPr id="3" name="Espace réservé du texte 2"/>
          <p:cNvSpPr>
            <a:spLocks noGrp="1"/>
          </p:cNvSpPr>
          <p:nvPr>
            <p:ph type="body" idx="1"/>
          </p:nvPr>
        </p:nvSpPr>
        <p:spPr/>
        <p:txBody>
          <a:bodyPr/>
          <a:lstStyle/>
          <a:p>
            <a:r>
              <a:rPr lang="fr-FR" dirty="0"/>
              <a:t>Exercice: Editeur de </a:t>
            </a:r>
            <a:r>
              <a:rPr lang="fr-FR" altLang="fr-FR" dirty="0"/>
              <a:t>commentaires de magazines</a:t>
            </a:r>
          </a:p>
          <a:p>
            <a:r>
              <a:rPr lang="fr-FR" dirty="0"/>
              <a:t>Une communication explicite ou implicite</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74</a:t>
            </a:fld>
            <a:endParaRPr lang="fr-FR"/>
          </a:p>
        </p:txBody>
      </p:sp>
    </p:spTree>
    <p:extLst>
      <p:ext uri="{BB962C8B-B14F-4D97-AF65-F5344CB8AC3E}">
        <p14:creationId xmlns:p14="http://schemas.microsoft.com/office/powerpoint/2010/main" val="18366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Communication entre Activity</a:t>
            </a:r>
            <a:endParaRPr lang="fr-FR" dirty="0"/>
          </a:p>
        </p:txBody>
      </p:sp>
      <p:sp>
        <p:nvSpPr>
          <p:cNvPr id="3" name="Espace réservé du contenu 2"/>
          <p:cNvSpPr>
            <a:spLocks noGrp="1"/>
          </p:cNvSpPr>
          <p:nvPr>
            <p:ph sz="quarter" idx="1"/>
          </p:nvPr>
        </p:nvSpPr>
        <p:spPr>
          <a:xfrm>
            <a:off x="457200" y="1600200"/>
            <a:ext cx="8075240" cy="4873752"/>
          </a:xfrm>
        </p:spPr>
        <p:txBody>
          <a:bodyPr>
            <a:normAutofit/>
          </a:bodyPr>
          <a:lstStyle/>
          <a:p>
            <a:r>
              <a:rPr lang="fr-FR" altLang="fr-FR" dirty="0"/>
              <a:t>Lorsque l’on veut changer de vue, on peut vouloir:</a:t>
            </a:r>
          </a:p>
          <a:p>
            <a:pPr lvl="1"/>
            <a:r>
              <a:rPr lang="fr-FR" altLang="fr-FR" dirty="0"/>
              <a:t>Changer de vue dans la même application</a:t>
            </a:r>
          </a:p>
          <a:p>
            <a:pPr lvl="2"/>
            <a:r>
              <a:rPr lang="fr-FR" altLang="fr-FR" dirty="0"/>
              <a:t>On passe d’une vue de type liste à un éditeur</a:t>
            </a:r>
          </a:p>
          <a:p>
            <a:pPr lvl="1"/>
            <a:r>
              <a:rPr lang="fr-FR" altLang="fr-FR" dirty="0"/>
              <a:t>Changer de vue avec un échange de données</a:t>
            </a:r>
          </a:p>
          <a:p>
            <a:pPr lvl="2"/>
            <a:r>
              <a:rPr lang="fr-FR" altLang="fr-FR" dirty="0"/>
              <a:t>La vue appelée doit avoir un objet dont le contenu doit être affiché</a:t>
            </a:r>
          </a:p>
          <a:p>
            <a:pPr lvl="2"/>
            <a:r>
              <a:rPr lang="fr-FR" altLang="fr-FR" dirty="0"/>
              <a:t>La vue appelée retourne un objet à l’appelant</a:t>
            </a:r>
          </a:p>
          <a:p>
            <a:pPr lvl="1"/>
            <a:r>
              <a:rPr lang="fr-FR" altLang="fr-FR" dirty="0"/>
              <a:t>Changer de vue dans une autre application</a:t>
            </a:r>
          </a:p>
          <a:p>
            <a:pPr lvl="2"/>
            <a:r>
              <a:rPr lang="fr-FR" altLang="fr-FR" dirty="0"/>
              <a:t>On souhaite une vue spécialisée sans être obligée de l’écrire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75</a:t>
            </a:fld>
            <a:endParaRPr lang="fr-FR"/>
          </a:p>
        </p:txBody>
      </p:sp>
    </p:spTree>
    <p:extLst>
      <p:ext uri="{BB962C8B-B14F-4D97-AF65-F5344CB8AC3E}">
        <p14:creationId xmlns:p14="http://schemas.microsoft.com/office/powerpoint/2010/main" val="2466863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classe Intent</a:t>
            </a:r>
          </a:p>
        </p:txBody>
      </p:sp>
      <p:sp>
        <p:nvSpPr>
          <p:cNvPr id="3" name="Espace réservé du contenu 2"/>
          <p:cNvSpPr>
            <a:spLocks noGrp="1"/>
          </p:cNvSpPr>
          <p:nvPr>
            <p:ph sz="quarter" idx="1"/>
          </p:nvPr>
        </p:nvSpPr>
        <p:spPr/>
        <p:txBody>
          <a:bodyPr>
            <a:normAutofit lnSpcReduction="10000"/>
          </a:bodyPr>
          <a:lstStyle/>
          <a:p>
            <a:r>
              <a:rPr lang="fr-FR" dirty="0"/>
              <a:t>Les Intent sont l’une des pierres angulaires de la plateforme. Nous pouvons les comparer à des actions ou même à des intentions, ils permettent de dialoguer à travers le système à partir de canaux qui leurs sont dédiés. Quand votre mobile reçoit un appel, la plateforme lance un Intent signalant l'arrivée d’un appel, de même pour un </a:t>
            </a:r>
            <a:r>
              <a:rPr lang="fr-FR" dirty="0" err="1"/>
              <a:t>sms</a:t>
            </a:r>
            <a:r>
              <a:rPr lang="fr-FR" dirty="0"/>
              <a:t>. Nous les utiliserons dans nos applications pour dialoguer à l’intérieur de celle-ci (changement d’écran) ou avec le système (intercepter des </a:t>
            </a:r>
            <a:r>
              <a:rPr lang="fr-FR" dirty="0" err="1"/>
              <a:t>sms</a:t>
            </a:r>
            <a:r>
              <a:rPr lang="fr-FR" dirty="0"/>
              <a:t> et autres).</a:t>
            </a:r>
          </a:p>
          <a:p>
            <a:r>
              <a:rPr lang="fr-FR" dirty="0">
                <a:hlinkClick r:id="rId2"/>
              </a:rPr>
              <a:t>http://developer.android.com/reference/android/content/Intent.html</a:t>
            </a:r>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76</a:t>
            </a:fld>
            <a:endParaRPr lang="fr-FR"/>
          </a:p>
        </p:txBody>
      </p:sp>
    </p:spTree>
    <p:extLst>
      <p:ext uri="{BB962C8B-B14F-4D97-AF65-F5344CB8AC3E}">
        <p14:creationId xmlns:p14="http://schemas.microsoft.com/office/powerpoint/2010/main" val="2070276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ltLang="fr-FR" dirty="0"/>
              <a:t>La classe Intent</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fr-FR" altLang="fr-FR" dirty="0"/>
              <a:t>Changement d’activité interne à l’application</a:t>
            </a:r>
          </a:p>
          <a:p>
            <a:pPr lvl="1"/>
            <a:r>
              <a:rPr lang="fr-FR" altLang="fr-FR" b="1" dirty="0"/>
              <a:t>public Intent (</a:t>
            </a:r>
            <a:r>
              <a:rPr lang="fr-FR" altLang="fr-FR" b="1" dirty="0">
                <a:hlinkClick r:id="rId2"/>
              </a:rPr>
              <a:t>Context</a:t>
            </a:r>
            <a:r>
              <a:rPr lang="fr-FR" altLang="fr-FR" b="1" dirty="0"/>
              <a:t> packageContext, </a:t>
            </a:r>
            <a:r>
              <a:rPr lang="fr-FR" altLang="fr-FR" b="1" dirty="0">
                <a:hlinkClick r:id="rId3"/>
              </a:rPr>
              <a:t>Class</a:t>
            </a:r>
            <a:r>
              <a:rPr lang="fr-FR" altLang="fr-FR" b="1" dirty="0"/>
              <a:t>&lt;?&gt; cls)</a:t>
            </a:r>
          </a:p>
          <a:p>
            <a:pPr lvl="1"/>
            <a:endParaRPr lang="fr-FR" altLang="fr-FR" dirty="0"/>
          </a:p>
          <a:p>
            <a:pPr lvl="1"/>
            <a:r>
              <a:rPr lang="fr-FR" altLang="fr-FR" dirty="0"/>
              <a:t>packageContext</a:t>
            </a:r>
            <a:r>
              <a:rPr lang="fr-FR" altLang="fr-FR" b="1" dirty="0"/>
              <a:t> </a:t>
            </a:r>
            <a:r>
              <a:rPr lang="fr-FR" altLang="fr-FR" dirty="0"/>
              <a:t>est l’ Activité en cours</a:t>
            </a:r>
          </a:p>
          <a:p>
            <a:pPr lvl="1"/>
            <a:r>
              <a:rPr lang="fr-FR" altLang="fr-FR" dirty="0"/>
              <a:t>cls est la classe de l’</a:t>
            </a:r>
            <a:r>
              <a:rPr lang="fr-FR" altLang="fr-FR" dirty="0" err="1"/>
              <a:t>activity</a:t>
            </a:r>
            <a:r>
              <a:rPr lang="fr-FR" altLang="fr-FR" dirty="0"/>
              <a:t> que l’on veut lancer</a:t>
            </a:r>
          </a:p>
          <a:p>
            <a:pPr lvl="1"/>
            <a:endParaRPr lang="fr-FR" altLang="fr-FR" dirty="0"/>
          </a:p>
          <a:p>
            <a:pPr lvl="1"/>
            <a:endParaRPr lang="fr-FR" altLang="fr-FR" dirty="0"/>
          </a:p>
          <a:p>
            <a:pPr lvl="1"/>
            <a:endParaRPr lang="fr-FR" altLang="fr-FR" dirty="0"/>
          </a:p>
          <a:p>
            <a:r>
              <a:rPr lang="fr-FR" altLang="fr-FR" dirty="0"/>
              <a:t>Changement d’activité externe à l’application</a:t>
            </a:r>
          </a:p>
          <a:p>
            <a:pPr lvl="1"/>
            <a:r>
              <a:rPr lang="fr-FR" altLang="fr-FR" b="1" dirty="0"/>
              <a:t>public Intent (</a:t>
            </a:r>
            <a:r>
              <a:rPr lang="fr-FR" altLang="fr-FR" b="1" dirty="0">
                <a:hlinkClick r:id="rId4"/>
              </a:rPr>
              <a:t>String</a:t>
            </a:r>
            <a:r>
              <a:rPr lang="fr-FR" altLang="fr-FR" b="1" dirty="0"/>
              <a:t> action, </a:t>
            </a:r>
            <a:r>
              <a:rPr lang="fr-FR" altLang="fr-FR" b="1" dirty="0">
                <a:hlinkClick r:id="rId5"/>
              </a:rPr>
              <a:t>Uri</a:t>
            </a:r>
            <a:r>
              <a:rPr lang="fr-FR" altLang="fr-FR" b="1" dirty="0"/>
              <a:t> </a:t>
            </a:r>
            <a:r>
              <a:rPr lang="fr-FR" altLang="fr-FR" b="1" dirty="0" err="1"/>
              <a:t>uri</a:t>
            </a:r>
            <a:r>
              <a:rPr lang="fr-FR" altLang="fr-FR" b="1" dirty="0"/>
              <a:t>)</a:t>
            </a:r>
          </a:p>
          <a:p>
            <a:pPr lvl="1"/>
            <a:endParaRPr lang="fr-FR" altLang="fr-FR" dirty="0"/>
          </a:p>
          <a:p>
            <a:pPr lvl="1"/>
            <a:r>
              <a:rPr lang="fr-FR" altLang="fr-FR" dirty="0"/>
              <a:t>Actions standard</a:t>
            </a:r>
          </a:p>
          <a:p>
            <a:pPr lvl="2"/>
            <a:r>
              <a:rPr lang="fr-FR" altLang="fr-FR" dirty="0"/>
              <a:t>ACTION_DIAL, ACTION_EDIT, ACTION_VIEW, ACTION_SEND, …</a:t>
            </a:r>
          </a:p>
          <a:p>
            <a:pPr lvl="1"/>
            <a:r>
              <a:rPr lang="fr-FR" altLang="fr-FR" dirty="0"/>
              <a:t>Uri (RFC 2396)</a:t>
            </a:r>
          </a:p>
          <a:p>
            <a:pPr lvl="2"/>
            <a:r>
              <a:rPr lang="fr-FR" altLang="fr-FR" dirty="0"/>
              <a:t>http://, geo://, content://, tel:// , …</a:t>
            </a:r>
          </a:p>
          <a:p>
            <a:endParaRPr lang="fr-FR"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478" y="3284984"/>
            <a:ext cx="84296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77</a:t>
            </a:fld>
            <a:endParaRPr lang="fr-FR"/>
          </a:p>
        </p:txBody>
      </p:sp>
    </p:spTree>
    <p:extLst>
      <p:ext uri="{BB962C8B-B14F-4D97-AF65-F5344CB8AC3E}">
        <p14:creationId xmlns:p14="http://schemas.microsoft.com/office/powerpoint/2010/main" val="3892487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Communication entre Activity</a:t>
            </a:r>
            <a:endParaRPr lang="fr-FR" dirty="0"/>
          </a:p>
        </p:txBody>
      </p:sp>
      <p:sp>
        <p:nvSpPr>
          <p:cNvPr id="3" name="Espace réservé du contenu 2"/>
          <p:cNvSpPr>
            <a:spLocks noGrp="1"/>
          </p:cNvSpPr>
          <p:nvPr>
            <p:ph sz="quarter" idx="1"/>
          </p:nvPr>
        </p:nvSpPr>
        <p:spPr/>
        <p:txBody>
          <a:bodyPr>
            <a:normAutofit fontScale="55000" lnSpcReduction="20000"/>
          </a:bodyPr>
          <a:lstStyle/>
          <a:p>
            <a:pPr marL="0" indent="0">
              <a:buNone/>
            </a:pPr>
            <a:r>
              <a:rPr lang="fr-FR" altLang="fr-FR" dirty="0"/>
              <a:t>Une Activity a les méthodes nécessaires:</a:t>
            </a:r>
          </a:p>
          <a:p>
            <a:pPr marL="0" indent="0">
              <a:buNone/>
            </a:pPr>
            <a:endParaRPr lang="fr-FR" altLang="fr-FR" dirty="0"/>
          </a:p>
          <a:p>
            <a:r>
              <a:rPr lang="fr-FR" altLang="fr-FR" b="1" dirty="0"/>
              <a:t>Pour lancer une nouvelle vue:</a:t>
            </a:r>
          </a:p>
          <a:p>
            <a:pPr lvl="1"/>
            <a:r>
              <a:rPr lang="fr-FR" altLang="fr-FR" dirty="0"/>
              <a:t>void startActivity(Intent </a:t>
            </a:r>
            <a:r>
              <a:rPr lang="fr-FR" altLang="fr-FR" dirty="0" err="1"/>
              <a:t>intent</a:t>
            </a:r>
            <a:r>
              <a:rPr lang="fr-FR" altLang="fr-FR" dirty="0"/>
              <a:t>)</a:t>
            </a:r>
          </a:p>
          <a:p>
            <a:pPr lvl="2"/>
            <a:r>
              <a:rPr lang="fr-FR" altLang="fr-FR" dirty="0"/>
              <a:t>Lance une autre activité sans rien de plus</a:t>
            </a:r>
          </a:p>
          <a:p>
            <a:pPr lvl="2"/>
            <a:endParaRPr lang="fr-FR" altLang="fr-FR" dirty="0"/>
          </a:p>
          <a:p>
            <a:pPr lvl="1"/>
            <a:r>
              <a:rPr lang="fr-FR" altLang="fr-FR" dirty="0"/>
              <a:t>void startActivityForResult(Intent </a:t>
            </a:r>
            <a:r>
              <a:rPr lang="fr-FR" altLang="fr-FR" dirty="0" err="1"/>
              <a:t>intent</a:t>
            </a:r>
            <a:r>
              <a:rPr lang="fr-FR" altLang="fr-FR" dirty="0"/>
              <a:t>, int </a:t>
            </a:r>
            <a:r>
              <a:rPr lang="fr-FR" altLang="fr-FR" dirty="0" err="1"/>
              <a:t>requestCode</a:t>
            </a:r>
            <a:r>
              <a:rPr lang="fr-FR" altLang="fr-FR" dirty="0"/>
              <a:t>)</a:t>
            </a:r>
          </a:p>
          <a:p>
            <a:pPr lvl="2"/>
            <a:r>
              <a:rPr lang="fr-FR" altLang="fr-FR" dirty="0"/>
              <a:t>Lance une autre activité avec le code de retour spécifique que l’on escompte recevoir si la vue a un résultat intéressant à proposer</a:t>
            </a:r>
          </a:p>
          <a:p>
            <a:pPr marL="457200" lvl="3" indent="0">
              <a:buNone/>
            </a:pPr>
            <a:endParaRPr lang="fr-FR" altLang="fr-FR" dirty="0"/>
          </a:p>
          <a:p>
            <a:pPr marL="194310" lvl="1" indent="-285750"/>
            <a:r>
              <a:rPr lang="fr-FR" altLang="fr-FR" b="1" dirty="0"/>
              <a:t>Pour renvoyer le résultat de la vue:</a:t>
            </a:r>
          </a:p>
          <a:p>
            <a:pPr marL="194310" lvl="1" indent="-285750"/>
            <a:endParaRPr lang="fr-FR" altLang="fr-FR" b="1" dirty="0"/>
          </a:p>
          <a:p>
            <a:pPr marL="742950" lvl="3" indent="-285750"/>
            <a:r>
              <a:rPr lang="fr-FR" altLang="fr-FR" dirty="0"/>
              <a:t>void </a:t>
            </a:r>
            <a:r>
              <a:rPr lang="fr-FR" altLang="fr-FR" dirty="0" err="1"/>
              <a:t>setResult</a:t>
            </a:r>
            <a:r>
              <a:rPr lang="fr-FR" altLang="fr-FR" dirty="0"/>
              <a:t>(int resultCode): La méthode de l’Activity permettant de préciser le résultat avec comme resultCode possible</a:t>
            </a:r>
          </a:p>
          <a:p>
            <a:pPr marL="742950" lvl="3" indent="-285750"/>
            <a:endParaRPr lang="fr-FR" altLang="fr-FR" dirty="0"/>
          </a:p>
          <a:p>
            <a:pPr marL="742950" lvl="3" indent="-285750"/>
            <a:endParaRPr lang="fr-FR" altLang="fr-FR" dirty="0"/>
          </a:p>
          <a:p>
            <a:pPr marL="194310" lvl="1" indent="-285750"/>
            <a:endParaRPr lang="fr-FR" altLang="fr-FR" dirty="0"/>
          </a:p>
          <a:p>
            <a:pPr lvl="1"/>
            <a:endParaRPr lang="en-US" altLang="fr-FR" dirty="0"/>
          </a:p>
          <a:p>
            <a:pPr lvl="1"/>
            <a:r>
              <a:rPr lang="fr-FR" altLang="fr-FR" dirty="0"/>
              <a:t>void </a:t>
            </a:r>
            <a:r>
              <a:rPr lang="fr-FR" altLang="fr-FR" dirty="0" err="1"/>
              <a:t>setResult</a:t>
            </a:r>
            <a:r>
              <a:rPr lang="fr-FR" altLang="fr-FR" dirty="0"/>
              <a:t>(int resultCode,</a:t>
            </a:r>
            <a:r>
              <a:rPr lang="en-US" altLang="fr-FR" dirty="0"/>
              <a:t> Intent </a:t>
            </a:r>
            <a:r>
              <a:rPr lang="en-US" altLang="fr-FR" dirty="0" err="1"/>
              <a:t>dataCourant</a:t>
            </a:r>
            <a:r>
              <a:rPr lang="en-US" altLang="fr-FR" dirty="0"/>
              <a:t>)</a:t>
            </a:r>
            <a:r>
              <a:rPr lang="fr-FR" altLang="fr-FR" dirty="0"/>
              <a:t>: La méthode de l’Activity permettant de préciser le code de résultat, et l’activité courante qui contient les données que l’on veut retourner.</a:t>
            </a:r>
          </a:p>
          <a:p>
            <a:pPr lvl="1"/>
            <a:endParaRPr lang="fr-FR" altLang="fr-FR" dirty="0"/>
          </a:p>
          <a:p>
            <a:r>
              <a:rPr lang="fr-FR" altLang="fr-FR" b="1" dirty="0"/>
              <a:t>Pour récupérer les informations de résultats:</a:t>
            </a:r>
          </a:p>
          <a:p>
            <a:pPr lvl="1"/>
            <a:endParaRPr lang="fr-FR" altLang="fr-FR" dirty="0"/>
          </a:p>
          <a:p>
            <a:pPr lvl="1"/>
            <a:r>
              <a:rPr lang="en-US" altLang="fr-FR" dirty="0"/>
              <a:t>void </a:t>
            </a:r>
            <a:r>
              <a:rPr lang="en-US" altLang="fr-FR" dirty="0" err="1"/>
              <a:t>onActivityResult</a:t>
            </a:r>
            <a:r>
              <a:rPr lang="en-US" altLang="fr-FR" dirty="0"/>
              <a:t>(int requestCode, int resultCode, Intent data)</a:t>
            </a:r>
          </a:p>
          <a:p>
            <a:pPr lvl="2"/>
            <a:r>
              <a:rPr lang="fr-FR" altLang="fr-FR" dirty="0" err="1"/>
              <a:t>requestCode</a:t>
            </a:r>
            <a:r>
              <a:rPr lang="fr-FR" altLang="fr-FR" dirty="0"/>
              <a:t> permet de les différencier</a:t>
            </a:r>
          </a:p>
          <a:p>
            <a:pPr lvl="2"/>
            <a:r>
              <a:rPr lang="fr-FR" altLang="fr-FR" dirty="0"/>
              <a:t>resultCode permet de savoir si le retour est avec succès ou non.</a:t>
            </a:r>
          </a:p>
          <a:p>
            <a:pPr lvl="2"/>
            <a:r>
              <a:rPr lang="fr-FR" altLang="fr-FR" dirty="0"/>
              <a:t>La classe </a:t>
            </a:r>
            <a:r>
              <a:rPr lang="fr-FR" altLang="fr-FR" dirty="0" err="1"/>
              <a:t>Intent</a:t>
            </a:r>
            <a:r>
              <a:rPr lang="fr-FR" altLang="fr-FR" dirty="0"/>
              <a:t> contient le vue qui a été appelée et donc ses données.</a:t>
            </a:r>
          </a:p>
          <a:p>
            <a:endParaRPr lang="fr-FR" altLang="fr-FR" dirty="0"/>
          </a:p>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933056"/>
            <a:ext cx="1512168" cy="664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78</a:t>
            </a:fld>
            <a:endParaRPr lang="fr-FR"/>
          </a:p>
        </p:txBody>
      </p:sp>
    </p:spTree>
    <p:extLst>
      <p:ext uri="{BB962C8B-B14F-4D97-AF65-F5344CB8AC3E}">
        <p14:creationId xmlns:p14="http://schemas.microsoft.com/office/powerpoint/2010/main" val="3349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Transport de données entre </a:t>
            </a:r>
            <a:r>
              <a:rPr lang="fr-FR" dirty="0" err="1"/>
              <a:t>activity</a:t>
            </a:r>
            <a:endParaRPr lang="fr-FR" dirty="0"/>
          </a:p>
        </p:txBody>
      </p:sp>
      <p:sp>
        <p:nvSpPr>
          <p:cNvPr id="3" name="Espace réservé du contenu 2"/>
          <p:cNvSpPr>
            <a:spLocks noGrp="1"/>
          </p:cNvSpPr>
          <p:nvPr>
            <p:ph sz="quarter" idx="1"/>
          </p:nvPr>
        </p:nvSpPr>
        <p:spPr/>
        <p:txBody>
          <a:bodyPr>
            <a:normAutofit/>
          </a:bodyPr>
          <a:lstStyle/>
          <a:p>
            <a:r>
              <a:rPr lang="fr-FR" altLang="fr-FR" dirty="0"/>
              <a:t>Un Intent contient une table associative d’objets de types divers afin de transporter des données</a:t>
            </a:r>
          </a:p>
          <a:p>
            <a:r>
              <a:rPr lang="fr-FR" altLang="fr-FR" dirty="0"/>
              <a:t>Pour ajouter des types simples à </a:t>
            </a:r>
            <a:r>
              <a:rPr lang="fr-FR" altLang="fr-FR" dirty="0" err="1"/>
              <a:t>l’object</a:t>
            </a:r>
            <a:r>
              <a:rPr lang="fr-FR" altLang="fr-FR" dirty="0"/>
              <a:t> de type Intent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429000"/>
            <a:ext cx="50673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79</a:t>
            </a:fld>
            <a:endParaRPr lang="fr-FR"/>
          </a:p>
        </p:txBody>
      </p:sp>
    </p:spTree>
    <p:extLst>
      <p:ext uri="{BB962C8B-B14F-4D97-AF65-F5344CB8AC3E}">
        <p14:creationId xmlns:p14="http://schemas.microsoft.com/office/powerpoint/2010/main" val="110426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Android Virtual Device Manager</a:t>
            </a:r>
            <a:br>
              <a:rPr lang="fr-FR" dirty="0"/>
            </a:br>
            <a:r>
              <a:rPr lang="fr-FR" dirty="0"/>
              <a:t>Un gestionnaire de téléphones virtuels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899" y="1524690"/>
            <a:ext cx="6807200" cy="340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18" y="3429000"/>
            <a:ext cx="5116934" cy="330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numéro de diapositive 2"/>
          <p:cNvSpPr>
            <a:spLocks noGrp="1"/>
          </p:cNvSpPr>
          <p:nvPr>
            <p:ph type="sldNum" sz="quarter" idx="15"/>
          </p:nvPr>
        </p:nvSpPr>
        <p:spPr/>
        <p:txBody>
          <a:bodyPr/>
          <a:lstStyle/>
          <a:p>
            <a:fld id="{384F8F30-306B-41BF-A053-882421CA3BDD}" type="slidenum">
              <a:rPr lang="fr-FR" smtClean="0"/>
              <a:t>8</a:t>
            </a:fld>
            <a:endParaRPr lang="fr-FR"/>
          </a:p>
        </p:txBody>
      </p:sp>
    </p:spTree>
    <p:extLst>
      <p:ext uri="{BB962C8B-B14F-4D97-AF65-F5344CB8AC3E}">
        <p14:creationId xmlns:p14="http://schemas.microsoft.com/office/powerpoint/2010/main" val="1932590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Transport de données entre </a:t>
            </a:r>
            <a:r>
              <a:rPr lang="fr-FR" dirty="0" err="1"/>
              <a:t>activity</a:t>
            </a:r>
            <a:endParaRPr lang="fr-FR" dirty="0"/>
          </a:p>
        </p:txBody>
      </p:sp>
      <p:sp>
        <p:nvSpPr>
          <p:cNvPr id="3" name="Espace réservé du contenu 2"/>
          <p:cNvSpPr>
            <a:spLocks noGrp="1"/>
          </p:cNvSpPr>
          <p:nvPr>
            <p:ph sz="quarter" idx="1"/>
          </p:nvPr>
        </p:nvSpPr>
        <p:spPr/>
        <p:txBody>
          <a:bodyPr/>
          <a:lstStyle/>
          <a:p>
            <a:r>
              <a:rPr lang="fr-FR" altLang="fr-FR" dirty="0"/>
              <a:t>Pour ajouter des types complexes</a:t>
            </a:r>
          </a:p>
          <a:p>
            <a:pPr lvl="1"/>
            <a:endParaRPr lang="en-US" altLang="fr-FR" dirty="0"/>
          </a:p>
          <a:p>
            <a:pPr lvl="1"/>
            <a:endParaRPr lang="en-US" altLang="fr-FR" dirty="0"/>
          </a:p>
          <a:p>
            <a:endParaRPr lang="en-US" altLang="fr-FR" dirty="0"/>
          </a:p>
          <a:p>
            <a:r>
              <a:rPr lang="en-US" altLang="fr-FR" dirty="0"/>
              <a:t>Pour </a:t>
            </a:r>
            <a:r>
              <a:rPr lang="en-US" altLang="fr-FR" dirty="0" err="1"/>
              <a:t>retirer</a:t>
            </a:r>
            <a:endParaRPr lang="en-US" altLang="fr-FR" dirty="0"/>
          </a:p>
          <a:p>
            <a:pPr marL="0" indent="0">
              <a:buNone/>
            </a:pP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45910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743" y="3889208"/>
            <a:ext cx="48768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80</a:t>
            </a:fld>
            <a:endParaRPr lang="fr-FR"/>
          </a:p>
        </p:txBody>
      </p:sp>
    </p:spTree>
    <p:extLst>
      <p:ext uri="{BB962C8B-B14F-4D97-AF65-F5344CB8AC3E}">
        <p14:creationId xmlns:p14="http://schemas.microsoft.com/office/powerpoint/2010/main" val="185817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Exercice: Editeur de </a:t>
            </a:r>
            <a:r>
              <a:rPr lang="fr-FR" altLang="fr-FR" dirty="0"/>
              <a:t>commentaires de magazines</a:t>
            </a:r>
            <a:endParaRPr lang="fr-FR" dirty="0"/>
          </a:p>
        </p:txBody>
      </p:sp>
      <p:sp>
        <p:nvSpPr>
          <p:cNvPr id="3" name="Sous-titre 2"/>
          <p:cNvSpPr>
            <a:spLocks noGrp="1"/>
          </p:cNvSpPr>
          <p:nvPr>
            <p:ph type="subTitle" idx="1"/>
          </p:nvPr>
        </p:nvSpPr>
        <p:spPr/>
        <p:txBody>
          <a:bodyPr/>
          <a:lstStyle/>
          <a:p>
            <a:r>
              <a:rPr lang="fr-FR" dirty="0"/>
              <a:t>Vous devez développer un applicatif permettant de donner une appréciation sur des magazines </a:t>
            </a:r>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81</a:t>
            </a:fld>
            <a:endParaRPr lang="fr-FR"/>
          </a:p>
        </p:txBody>
      </p:sp>
    </p:spTree>
    <p:extLst>
      <p:ext uri="{BB962C8B-B14F-4D97-AF65-F5344CB8AC3E}">
        <p14:creationId xmlns:p14="http://schemas.microsoft.com/office/powerpoint/2010/main" val="145428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 Editeur de </a:t>
            </a:r>
            <a:r>
              <a:rPr lang="fr-FR" altLang="fr-FR" dirty="0"/>
              <a:t>commentaires de magazines</a:t>
            </a:r>
            <a:endParaRPr lang="fr-FR" dirty="0"/>
          </a:p>
        </p:txBody>
      </p:sp>
      <p:sp>
        <p:nvSpPr>
          <p:cNvPr id="4" name="Espace réservé du numéro de diapositive 3"/>
          <p:cNvSpPr>
            <a:spLocks noGrp="1"/>
          </p:cNvSpPr>
          <p:nvPr>
            <p:ph type="sldNum" sz="quarter" idx="15"/>
          </p:nvPr>
        </p:nvSpPr>
        <p:spPr>
          <a:xfrm>
            <a:off x="8128221" y="4989773"/>
            <a:ext cx="609600" cy="521208"/>
          </a:xfrm>
        </p:spPr>
        <p:txBody>
          <a:bodyPr/>
          <a:lstStyle/>
          <a:p>
            <a:fld id="{384F8F30-306B-41BF-A053-882421CA3BDD}" type="slidenum">
              <a:rPr lang="fr-FR" smtClean="0"/>
              <a:t>82</a:t>
            </a:fld>
            <a:endParaRPr lang="fr-F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373" y="2453032"/>
            <a:ext cx="2621874" cy="243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878" y="1450436"/>
            <a:ext cx="2395538"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èche droite 6"/>
          <p:cNvSpPr/>
          <p:nvPr/>
        </p:nvSpPr>
        <p:spPr>
          <a:xfrm>
            <a:off x="5690809" y="3053297"/>
            <a:ext cx="330107" cy="28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7"/>
          <p:cNvSpPr/>
          <p:nvPr/>
        </p:nvSpPr>
        <p:spPr>
          <a:xfrm rot="10800000">
            <a:off x="5630942" y="3637896"/>
            <a:ext cx="330107" cy="279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6085464" y="1988840"/>
            <a:ext cx="2619783" cy="276999"/>
          </a:xfrm>
          <a:prstGeom prst="rect">
            <a:avLst/>
          </a:prstGeom>
          <a:noFill/>
        </p:spPr>
        <p:txBody>
          <a:bodyPr wrap="square" rtlCol="0">
            <a:spAutoFit/>
          </a:bodyPr>
          <a:lstStyle/>
          <a:p>
            <a:r>
              <a:rPr lang="en-US" sz="1200" dirty="0">
                <a:solidFill>
                  <a:schemeClr val="accent2">
                    <a:lumMod val="75000"/>
                  </a:schemeClr>
                </a:solidFill>
              </a:rPr>
              <a:t>Activity </a:t>
            </a:r>
            <a:r>
              <a:rPr lang="en-US" sz="1200" dirty="0"/>
              <a:t>NewCommentActivity</a:t>
            </a:r>
            <a:endParaRPr lang="fr-FR" sz="1200" dirty="0"/>
          </a:p>
        </p:txBody>
      </p:sp>
      <p:sp>
        <p:nvSpPr>
          <p:cNvPr id="10" name="ZoneTexte 9"/>
          <p:cNvSpPr txBox="1"/>
          <p:nvPr/>
        </p:nvSpPr>
        <p:spPr>
          <a:xfrm>
            <a:off x="3172966" y="1124744"/>
            <a:ext cx="2348720" cy="276999"/>
          </a:xfrm>
          <a:prstGeom prst="rect">
            <a:avLst/>
          </a:prstGeom>
          <a:noFill/>
        </p:spPr>
        <p:txBody>
          <a:bodyPr wrap="none" rtlCol="0">
            <a:spAutoFit/>
          </a:bodyPr>
          <a:lstStyle/>
          <a:p>
            <a:r>
              <a:rPr lang="en-US" sz="1200" dirty="0">
                <a:solidFill>
                  <a:schemeClr val="accent2">
                    <a:lumMod val="75000"/>
                  </a:schemeClr>
                </a:solidFill>
              </a:rPr>
              <a:t>Activity </a:t>
            </a:r>
            <a:r>
              <a:rPr lang="en-US" sz="1200" dirty="0"/>
              <a:t>EditMagazineActivity</a:t>
            </a:r>
            <a:endParaRPr lang="fr-FR" sz="1200" dirty="0"/>
          </a:p>
        </p:txBody>
      </p:sp>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4" y="2445111"/>
            <a:ext cx="2400300"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p:cNvSpPr txBox="1"/>
          <p:nvPr/>
        </p:nvSpPr>
        <p:spPr>
          <a:xfrm>
            <a:off x="107114" y="2039697"/>
            <a:ext cx="2156360" cy="461665"/>
          </a:xfrm>
          <a:prstGeom prst="rect">
            <a:avLst/>
          </a:prstGeom>
          <a:noFill/>
        </p:spPr>
        <p:txBody>
          <a:bodyPr wrap="none" rtlCol="0">
            <a:spAutoFit/>
          </a:bodyPr>
          <a:lstStyle/>
          <a:p>
            <a:r>
              <a:rPr lang="en-US" sz="1200" dirty="0">
                <a:solidFill>
                  <a:schemeClr val="accent2">
                    <a:lumMod val="75000"/>
                  </a:schemeClr>
                </a:solidFill>
              </a:rPr>
              <a:t>Activity </a:t>
            </a:r>
            <a:r>
              <a:rPr lang="en-US" sz="1200" dirty="0"/>
              <a:t>MagazinesActivity:</a:t>
            </a:r>
          </a:p>
          <a:p>
            <a:endParaRPr lang="fr-FR" sz="1200" dirty="0"/>
          </a:p>
        </p:txBody>
      </p:sp>
      <p:sp>
        <p:nvSpPr>
          <p:cNvPr id="13" name="Flèche droite 12"/>
          <p:cNvSpPr/>
          <p:nvPr/>
        </p:nvSpPr>
        <p:spPr>
          <a:xfrm>
            <a:off x="2776876" y="3083054"/>
            <a:ext cx="330107" cy="28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rot="10800000">
            <a:off x="2717009" y="3667653"/>
            <a:ext cx="330107" cy="279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65" y="5505450"/>
            <a:ext cx="86677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346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dirty="0"/>
              <a:t>Partie1:Réalisez un éditeur de commentaire de magazines qui doit</a:t>
            </a:r>
          </a:p>
        </p:txBody>
      </p:sp>
      <p:sp>
        <p:nvSpPr>
          <p:cNvPr id="3" name="Espace réservé du contenu 2"/>
          <p:cNvSpPr>
            <a:spLocks noGrp="1"/>
          </p:cNvSpPr>
          <p:nvPr>
            <p:ph sz="quarter" idx="1"/>
          </p:nvPr>
        </p:nvSpPr>
        <p:spPr>
          <a:xfrm>
            <a:off x="457200" y="1600200"/>
            <a:ext cx="7467600" cy="964704"/>
          </a:xfrm>
        </p:spPr>
        <p:txBody>
          <a:bodyPr>
            <a:normAutofit fontScale="85000" lnSpcReduction="10000"/>
          </a:bodyPr>
          <a:lstStyle/>
          <a:p>
            <a:r>
              <a:rPr lang="fr-FR" altLang="fr-FR" dirty="0"/>
              <a:t>Retourner un nouveau commentaire en fin d’activité</a:t>
            </a:r>
          </a:p>
          <a:p>
            <a:r>
              <a:rPr lang="fr-FR" altLang="fr-FR" dirty="0"/>
              <a:t>Récupérer les commentaires dans l’éditeur de magazines</a:t>
            </a:r>
          </a:p>
          <a:p>
            <a:endParaRPr lang="fr-FR"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717" y="3231852"/>
            <a:ext cx="36226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849983"/>
            <a:ext cx="2395538"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10"/>
          <p:cNvSpPr txBox="1">
            <a:spLocks noChangeArrowheads="1"/>
          </p:cNvSpPr>
          <p:nvPr/>
        </p:nvSpPr>
        <p:spPr bwMode="auto">
          <a:xfrm>
            <a:off x="3588173" y="5703804"/>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dirty="0"/>
              <a:t>2</a:t>
            </a:r>
          </a:p>
        </p:txBody>
      </p:sp>
      <p:sp>
        <p:nvSpPr>
          <p:cNvPr id="9" name="ZoneTexte 9"/>
          <p:cNvSpPr txBox="1">
            <a:spLocks noChangeArrowheads="1"/>
          </p:cNvSpPr>
          <p:nvPr/>
        </p:nvSpPr>
        <p:spPr bwMode="auto">
          <a:xfrm>
            <a:off x="3648039" y="4973523"/>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fr-FR" altLang="fr-FR" dirty="0"/>
              <a:t>1</a:t>
            </a:r>
          </a:p>
        </p:txBody>
      </p:sp>
      <p:sp>
        <p:nvSpPr>
          <p:cNvPr id="10" name="Flèche droite 9"/>
          <p:cNvSpPr/>
          <p:nvPr/>
        </p:nvSpPr>
        <p:spPr>
          <a:xfrm>
            <a:off x="3275856" y="4839355"/>
            <a:ext cx="11521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droite 10"/>
          <p:cNvSpPr/>
          <p:nvPr/>
        </p:nvSpPr>
        <p:spPr>
          <a:xfrm rot="10800000">
            <a:off x="3215991" y="5559788"/>
            <a:ext cx="11521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4477717" y="2830141"/>
            <a:ext cx="2363147" cy="276999"/>
          </a:xfrm>
          <a:prstGeom prst="rect">
            <a:avLst/>
          </a:prstGeom>
          <a:noFill/>
        </p:spPr>
        <p:txBody>
          <a:bodyPr wrap="none" rtlCol="0">
            <a:spAutoFit/>
          </a:bodyPr>
          <a:lstStyle/>
          <a:p>
            <a:r>
              <a:rPr lang="en-US" sz="1200" dirty="0">
                <a:solidFill>
                  <a:schemeClr val="accent2">
                    <a:lumMod val="75000"/>
                  </a:schemeClr>
                </a:solidFill>
              </a:rPr>
              <a:t>Activity NewCommentActivity</a:t>
            </a:r>
            <a:endParaRPr lang="fr-FR" sz="1200" dirty="0">
              <a:solidFill>
                <a:schemeClr val="accent2">
                  <a:lumMod val="75000"/>
                </a:schemeClr>
              </a:solidFill>
            </a:endParaRPr>
          </a:p>
        </p:txBody>
      </p:sp>
      <p:sp>
        <p:nvSpPr>
          <p:cNvPr id="13" name="ZoneTexte 12"/>
          <p:cNvSpPr txBox="1"/>
          <p:nvPr/>
        </p:nvSpPr>
        <p:spPr>
          <a:xfrm>
            <a:off x="808310" y="2553142"/>
            <a:ext cx="2348720" cy="276999"/>
          </a:xfrm>
          <a:prstGeom prst="rect">
            <a:avLst/>
          </a:prstGeom>
          <a:noFill/>
        </p:spPr>
        <p:txBody>
          <a:bodyPr wrap="none" rtlCol="0">
            <a:spAutoFit/>
          </a:bodyPr>
          <a:lstStyle/>
          <a:p>
            <a:r>
              <a:rPr lang="en-US" sz="1200" dirty="0">
                <a:solidFill>
                  <a:schemeClr val="accent2">
                    <a:lumMod val="75000"/>
                  </a:schemeClr>
                </a:solidFill>
              </a:rPr>
              <a:t>Activity EditMagazineActivity</a:t>
            </a:r>
            <a:endParaRPr lang="fr-FR" sz="1200" dirty="0">
              <a:solidFill>
                <a:schemeClr val="accent2">
                  <a:lumMod val="75000"/>
                </a:schemeClr>
              </a:solidFill>
            </a:endParaRPr>
          </a:p>
        </p:txBody>
      </p:sp>
      <p:sp>
        <p:nvSpPr>
          <p:cNvPr id="6" name="Espace réservé du numéro de diapositive 5"/>
          <p:cNvSpPr>
            <a:spLocks noGrp="1"/>
          </p:cNvSpPr>
          <p:nvPr>
            <p:ph type="sldNum" sz="quarter" idx="15"/>
          </p:nvPr>
        </p:nvSpPr>
        <p:spPr/>
        <p:txBody>
          <a:bodyPr/>
          <a:lstStyle/>
          <a:p>
            <a:fld id="{384F8F30-306B-41BF-A053-882421CA3BDD}" type="slidenum">
              <a:rPr lang="fr-FR" smtClean="0"/>
              <a:t>83</a:t>
            </a:fld>
            <a:endParaRPr lang="fr-FR"/>
          </a:p>
        </p:txBody>
      </p:sp>
    </p:spTree>
    <p:extLst>
      <p:ext uri="{BB962C8B-B14F-4D97-AF65-F5344CB8AC3E}">
        <p14:creationId xmlns:p14="http://schemas.microsoft.com/office/powerpoint/2010/main" val="1400164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Aide  sur le lancement d’une autre activité a partir de </a:t>
            </a:r>
            <a:r>
              <a:rPr lang="en-US" sz="3200" dirty="0">
                <a:solidFill>
                  <a:schemeClr val="accent2">
                    <a:lumMod val="75000"/>
                  </a:schemeClr>
                </a:solidFill>
              </a:rPr>
              <a:t>EditMagazineActivity</a:t>
            </a:r>
            <a:endParaRPr lang="fr-FR" dirty="0"/>
          </a:p>
        </p:txBody>
      </p:sp>
      <p:sp>
        <p:nvSpPr>
          <p:cNvPr id="3" name="Espace réservé du contenu 2"/>
          <p:cNvSpPr>
            <a:spLocks noGrp="1"/>
          </p:cNvSpPr>
          <p:nvPr>
            <p:ph sz="quarter" idx="1"/>
          </p:nvPr>
        </p:nvSpPr>
        <p:spPr/>
        <p:txBody>
          <a:bodyPr>
            <a:normAutofit fontScale="55000" lnSpcReduction="20000"/>
          </a:bodyPr>
          <a:lstStyle/>
          <a:p>
            <a:pPr>
              <a:buNone/>
              <a:defRPr/>
            </a:pPr>
            <a:r>
              <a:rPr lang="en-US" dirty="0"/>
              <a:t>public class EditMagazineActivity extends Activity {</a:t>
            </a:r>
          </a:p>
          <a:p>
            <a:pPr>
              <a:buNone/>
              <a:defRPr/>
            </a:pPr>
            <a:r>
              <a:rPr lang="en-US" dirty="0"/>
              <a:t>… </a:t>
            </a:r>
          </a:p>
          <a:p>
            <a:pPr>
              <a:buNone/>
              <a:defRPr/>
            </a:pPr>
            <a:r>
              <a:rPr lang="en-US" dirty="0"/>
              <a:t>  public void </a:t>
            </a:r>
            <a:r>
              <a:rPr lang="en-US" dirty="0" err="1"/>
              <a:t>onAddComment</a:t>
            </a:r>
            <a:r>
              <a:rPr lang="en-US" dirty="0"/>
              <a:t>(View v) {</a:t>
            </a:r>
          </a:p>
          <a:p>
            <a:pPr>
              <a:buNone/>
              <a:defRPr/>
            </a:pPr>
            <a:r>
              <a:rPr lang="en-US" dirty="0"/>
              <a:t>      </a:t>
            </a:r>
            <a:r>
              <a:rPr lang="en-US" dirty="0" err="1"/>
              <a:t>startActivityForResult</a:t>
            </a:r>
            <a:r>
              <a:rPr lang="en-US" dirty="0"/>
              <a:t>(new Intent(this,   </a:t>
            </a:r>
            <a:r>
              <a:rPr lang="en-US" dirty="0" err="1"/>
              <a:t>NewCommentActivity.class</a:t>
            </a:r>
            <a:r>
              <a:rPr lang="en-US" dirty="0"/>
              <a:t>), 1);</a:t>
            </a:r>
          </a:p>
          <a:p>
            <a:pPr>
              <a:buNone/>
              <a:defRPr/>
            </a:pPr>
            <a:r>
              <a:rPr lang="en-US" dirty="0"/>
              <a:t>   }</a:t>
            </a:r>
          </a:p>
          <a:p>
            <a:pPr>
              <a:buNone/>
              <a:defRPr/>
            </a:pPr>
            <a:r>
              <a:rPr lang="fr-FR" dirty="0"/>
              <a:t>…</a:t>
            </a:r>
          </a:p>
          <a:p>
            <a:pPr>
              <a:buNone/>
              <a:defRPr/>
            </a:pPr>
            <a:r>
              <a:rPr lang="fr-FR" dirty="0"/>
              <a:t>   @</a:t>
            </a:r>
            <a:r>
              <a:rPr lang="fr-FR" dirty="0" err="1"/>
              <a:t>Override</a:t>
            </a:r>
            <a:endParaRPr lang="fr-FR" dirty="0"/>
          </a:p>
          <a:p>
            <a:pPr>
              <a:buNone/>
              <a:defRPr/>
            </a:pPr>
            <a:r>
              <a:rPr lang="fr-FR" dirty="0"/>
              <a:t>   </a:t>
            </a:r>
            <a:r>
              <a:rPr lang="fr-FR" dirty="0" err="1"/>
              <a:t>protected</a:t>
            </a:r>
            <a:r>
              <a:rPr lang="fr-FR" dirty="0"/>
              <a:t> void </a:t>
            </a:r>
            <a:r>
              <a:rPr lang="fr-FR" dirty="0" err="1"/>
              <a:t>onActivityResult</a:t>
            </a:r>
            <a:r>
              <a:rPr lang="fr-FR" dirty="0"/>
              <a:t>(int </a:t>
            </a:r>
            <a:r>
              <a:rPr lang="fr-FR" dirty="0" err="1"/>
              <a:t>requestCode</a:t>
            </a:r>
            <a:r>
              <a:rPr lang="fr-FR" dirty="0"/>
              <a:t>, int resultCode, </a:t>
            </a:r>
            <a:r>
              <a:rPr lang="fr-FR" dirty="0" err="1"/>
              <a:t>Intent</a:t>
            </a:r>
            <a:r>
              <a:rPr lang="fr-FR" dirty="0"/>
              <a:t> data) {</a:t>
            </a:r>
          </a:p>
          <a:p>
            <a:pPr>
              <a:buNone/>
              <a:defRPr/>
            </a:pPr>
            <a:r>
              <a:rPr lang="fr-FR" dirty="0"/>
              <a:t>      </a:t>
            </a:r>
            <a:r>
              <a:rPr lang="fr-FR" dirty="0" err="1"/>
              <a:t>super.onActivityResult</a:t>
            </a:r>
            <a:r>
              <a:rPr lang="fr-FR" dirty="0"/>
              <a:t>(</a:t>
            </a:r>
            <a:r>
              <a:rPr lang="fr-FR" dirty="0" err="1"/>
              <a:t>requestCode</a:t>
            </a:r>
            <a:r>
              <a:rPr lang="fr-FR" dirty="0"/>
              <a:t>, resultCode, data);</a:t>
            </a:r>
          </a:p>
          <a:p>
            <a:pPr>
              <a:buNone/>
              <a:defRPr/>
            </a:pPr>
            <a:r>
              <a:rPr lang="fr-FR" dirty="0"/>
              <a:t>      if(resultCode==RESULT_OK &amp;&amp; </a:t>
            </a:r>
            <a:r>
              <a:rPr lang="fr-FR" dirty="0" err="1"/>
              <a:t>requestCode</a:t>
            </a:r>
            <a:r>
              <a:rPr lang="fr-FR" dirty="0"/>
              <a:t>==1){</a:t>
            </a:r>
          </a:p>
          <a:p>
            <a:pPr>
              <a:buNone/>
              <a:defRPr/>
            </a:pPr>
            <a:r>
              <a:rPr lang="fr-FR" dirty="0">
                <a:solidFill>
                  <a:schemeClr val="accent6">
                    <a:lumMod val="75000"/>
                  </a:schemeClr>
                </a:solidFill>
              </a:rPr>
              <a:t>         int scope = </a:t>
            </a:r>
            <a:r>
              <a:rPr lang="fr-FR" dirty="0" err="1">
                <a:solidFill>
                  <a:schemeClr val="accent6">
                    <a:lumMod val="75000"/>
                  </a:schemeClr>
                </a:solidFill>
              </a:rPr>
              <a:t>data.getIntExtra</a:t>
            </a:r>
            <a:r>
              <a:rPr lang="fr-FR" dirty="0">
                <a:solidFill>
                  <a:schemeClr val="accent6">
                    <a:lumMod val="75000"/>
                  </a:schemeClr>
                </a:solidFill>
              </a:rPr>
              <a:t>("scope", 0);</a:t>
            </a:r>
          </a:p>
          <a:p>
            <a:pPr>
              <a:buNone/>
              <a:defRPr/>
            </a:pPr>
            <a:r>
              <a:rPr lang="fr-FR" dirty="0">
                <a:solidFill>
                  <a:schemeClr val="accent6">
                    <a:lumMod val="75000"/>
                  </a:schemeClr>
                </a:solidFill>
              </a:rPr>
              <a:t>         int page = </a:t>
            </a:r>
            <a:r>
              <a:rPr lang="fr-FR" dirty="0" err="1">
                <a:solidFill>
                  <a:schemeClr val="accent6">
                    <a:lumMod val="75000"/>
                  </a:schemeClr>
                </a:solidFill>
              </a:rPr>
              <a:t>data.getIntExtra</a:t>
            </a:r>
            <a:r>
              <a:rPr lang="fr-FR" dirty="0">
                <a:solidFill>
                  <a:schemeClr val="accent6">
                    <a:lumMod val="75000"/>
                  </a:schemeClr>
                </a:solidFill>
              </a:rPr>
              <a:t>("page", 0);</a:t>
            </a:r>
          </a:p>
          <a:p>
            <a:pPr>
              <a:buNone/>
              <a:defRPr/>
            </a:pPr>
            <a:r>
              <a:rPr lang="fr-FR" dirty="0">
                <a:solidFill>
                  <a:schemeClr val="accent6">
                    <a:lumMod val="75000"/>
                  </a:schemeClr>
                </a:solidFill>
              </a:rPr>
              <a:t>         int rate = </a:t>
            </a:r>
            <a:r>
              <a:rPr lang="fr-FR" dirty="0" err="1">
                <a:solidFill>
                  <a:schemeClr val="accent6">
                    <a:lumMod val="75000"/>
                  </a:schemeClr>
                </a:solidFill>
              </a:rPr>
              <a:t>data.getIntExtra</a:t>
            </a:r>
            <a:r>
              <a:rPr lang="fr-FR" dirty="0">
                <a:solidFill>
                  <a:schemeClr val="accent6">
                    <a:lumMod val="75000"/>
                  </a:schemeClr>
                </a:solidFill>
              </a:rPr>
              <a:t>("rate", 0);</a:t>
            </a:r>
          </a:p>
          <a:p>
            <a:pPr>
              <a:buNone/>
              <a:defRPr/>
            </a:pPr>
            <a:r>
              <a:rPr lang="fr-FR" dirty="0">
                <a:solidFill>
                  <a:schemeClr val="accent6">
                    <a:lumMod val="75000"/>
                  </a:schemeClr>
                </a:solidFill>
              </a:rPr>
              <a:t>         String text = </a:t>
            </a:r>
            <a:r>
              <a:rPr lang="fr-FR" dirty="0" err="1">
                <a:solidFill>
                  <a:schemeClr val="accent6">
                    <a:lumMod val="75000"/>
                  </a:schemeClr>
                </a:solidFill>
              </a:rPr>
              <a:t>data.getStringExtra</a:t>
            </a:r>
            <a:r>
              <a:rPr lang="fr-FR" dirty="0">
                <a:solidFill>
                  <a:schemeClr val="accent6">
                    <a:lumMod val="75000"/>
                  </a:schemeClr>
                </a:solidFill>
              </a:rPr>
              <a:t>("text");</a:t>
            </a:r>
          </a:p>
          <a:p>
            <a:pPr>
              <a:buNone/>
              <a:defRPr/>
            </a:pPr>
            <a:endParaRPr lang="fr-FR" dirty="0">
              <a:solidFill>
                <a:schemeClr val="accent6">
                  <a:lumMod val="75000"/>
                </a:schemeClr>
              </a:solidFill>
            </a:endParaRPr>
          </a:p>
          <a:p>
            <a:pPr>
              <a:buNone/>
              <a:defRPr/>
            </a:pPr>
            <a:r>
              <a:rPr lang="fr-FR" dirty="0"/>
              <a:t>	//Mettre à jour l’IHM pour les commentaires</a:t>
            </a:r>
          </a:p>
          <a:p>
            <a:pPr>
              <a:buNone/>
              <a:defRPr/>
            </a:pPr>
            <a:r>
              <a:rPr lang="fr-FR" dirty="0"/>
              <a:t>}</a:t>
            </a:r>
          </a:p>
          <a:p>
            <a:pPr>
              <a:buNone/>
              <a:defRPr/>
            </a:pPr>
            <a:r>
              <a:rPr lang="fr-FR" dirty="0"/>
              <a:t>   }</a:t>
            </a:r>
          </a:p>
          <a:p>
            <a:pPr>
              <a:buNone/>
              <a:defRPr/>
            </a:pPr>
            <a:r>
              <a:rPr lang="fr-FR" dirty="0"/>
              <a:t>}</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84</a:t>
            </a:fld>
            <a:endParaRPr lang="fr-FR"/>
          </a:p>
        </p:txBody>
      </p:sp>
      <p:cxnSp>
        <p:nvCxnSpPr>
          <p:cNvPr id="6" name="Connecteur en angle 5"/>
          <p:cNvCxnSpPr/>
          <p:nvPr/>
        </p:nvCxnSpPr>
        <p:spPr>
          <a:xfrm rot="10800000" flipV="1">
            <a:off x="4932040" y="2564904"/>
            <a:ext cx="1368152" cy="1224136"/>
          </a:xfrm>
          <a:prstGeom prst="bentConnector3">
            <a:avLst>
              <a:gd name="adj1" fmla="val -82966"/>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674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Aide sur l’envoi des résultats à partir de </a:t>
            </a:r>
            <a:r>
              <a:rPr lang="en-US" sz="3200" dirty="0">
                <a:solidFill>
                  <a:schemeClr val="accent2">
                    <a:lumMod val="75000"/>
                  </a:schemeClr>
                </a:solidFill>
              </a:rPr>
              <a:t>NewCommentActivity</a:t>
            </a:r>
            <a:endParaRPr lang="fr-FR" dirty="0"/>
          </a:p>
        </p:txBody>
      </p:sp>
      <p:sp>
        <p:nvSpPr>
          <p:cNvPr id="3" name="Espace réservé du contenu 2"/>
          <p:cNvSpPr>
            <a:spLocks noGrp="1"/>
          </p:cNvSpPr>
          <p:nvPr>
            <p:ph sz="quarter" idx="1"/>
          </p:nvPr>
        </p:nvSpPr>
        <p:spPr/>
        <p:txBody>
          <a:bodyPr>
            <a:normAutofit fontScale="32500" lnSpcReduction="20000"/>
          </a:bodyPr>
          <a:lstStyle/>
          <a:p>
            <a:pPr>
              <a:buNone/>
              <a:defRPr/>
            </a:pPr>
            <a:r>
              <a:rPr lang="en-US" dirty="0"/>
              <a:t>public class NewCommentActivity extends Activity {</a:t>
            </a:r>
          </a:p>
          <a:p>
            <a:pPr>
              <a:buNone/>
              <a:defRPr/>
            </a:pPr>
            <a:endParaRPr lang="fr-FR" dirty="0"/>
          </a:p>
          <a:p>
            <a:pPr>
              <a:buFontTx/>
              <a:buNone/>
              <a:defRPr/>
            </a:pPr>
            <a:r>
              <a:rPr lang="fr-FR" dirty="0"/>
              <a:t>   </a:t>
            </a:r>
            <a:r>
              <a:rPr lang="fr-FR" dirty="0" err="1"/>
              <a:t>protected</a:t>
            </a:r>
            <a:r>
              <a:rPr lang="fr-FR" dirty="0"/>
              <a:t> void </a:t>
            </a:r>
            <a:r>
              <a:rPr lang="fr-FR" dirty="0" err="1"/>
              <a:t>onCancel</a:t>
            </a:r>
            <a:r>
              <a:rPr lang="fr-FR" dirty="0"/>
              <a:t>() {</a:t>
            </a:r>
          </a:p>
          <a:p>
            <a:pPr>
              <a:buFontTx/>
              <a:buNone/>
              <a:defRPr/>
            </a:pPr>
            <a:r>
              <a:rPr lang="fr-FR" dirty="0"/>
              <a:t>      </a:t>
            </a:r>
            <a:r>
              <a:rPr lang="fr-FR" dirty="0" err="1"/>
              <a:t>setResult</a:t>
            </a:r>
            <a:r>
              <a:rPr lang="fr-FR" dirty="0"/>
              <a:t>(RESULT_CANCELED);</a:t>
            </a:r>
          </a:p>
          <a:p>
            <a:pPr>
              <a:buFontTx/>
              <a:buNone/>
              <a:defRPr/>
            </a:pPr>
            <a:r>
              <a:rPr lang="fr-FR" dirty="0"/>
              <a:t>      finish ();</a:t>
            </a:r>
          </a:p>
          <a:p>
            <a:pPr>
              <a:buFontTx/>
              <a:buNone/>
              <a:defRPr/>
            </a:pPr>
            <a:r>
              <a:rPr lang="fr-FR" dirty="0"/>
              <a:t>   }</a:t>
            </a:r>
          </a:p>
          <a:p>
            <a:pPr>
              <a:buFontTx/>
              <a:buNone/>
              <a:defRPr/>
            </a:pPr>
            <a:endParaRPr lang="fr-FR" dirty="0"/>
          </a:p>
          <a:p>
            <a:pPr>
              <a:buFontTx/>
              <a:buNone/>
              <a:defRPr/>
            </a:pPr>
            <a:r>
              <a:rPr lang="fr-FR" dirty="0"/>
              <a:t>   </a:t>
            </a:r>
            <a:r>
              <a:rPr lang="fr-FR" dirty="0" err="1"/>
              <a:t>protected</a:t>
            </a:r>
            <a:r>
              <a:rPr lang="fr-FR" dirty="0"/>
              <a:t> void </a:t>
            </a:r>
            <a:r>
              <a:rPr lang="fr-FR" dirty="0" err="1"/>
              <a:t>onValid</a:t>
            </a:r>
            <a:r>
              <a:rPr lang="fr-FR" dirty="0"/>
              <a:t>() {</a:t>
            </a:r>
          </a:p>
          <a:p>
            <a:pPr>
              <a:buFontTx/>
              <a:buNone/>
              <a:defRPr/>
            </a:pPr>
            <a:r>
              <a:rPr lang="fr-FR" dirty="0"/>
              <a:t>      </a:t>
            </a:r>
            <a:r>
              <a:rPr lang="fr-FR" dirty="0" err="1"/>
              <a:t>Intent</a:t>
            </a:r>
            <a:r>
              <a:rPr lang="fr-FR" dirty="0"/>
              <a:t> </a:t>
            </a:r>
            <a:r>
              <a:rPr lang="fr-FR" dirty="0" err="1"/>
              <a:t>intent</a:t>
            </a:r>
            <a:r>
              <a:rPr lang="fr-FR" dirty="0"/>
              <a:t>= </a:t>
            </a:r>
            <a:r>
              <a:rPr lang="fr-FR" dirty="0" err="1"/>
              <a:t>getIntent</a:t>
            </a:r>
            <a:r>
              <a:rPr lang="fr-FR" dirty="0"/>
              <a:t>();</a:t>
            </a:r>
          </a:p>
          <a:p>
            <a:pPr>
              <a:buFontTx/>
              <a:buNone/>
              <a:defRPr/>
            </a:pPr>
            <a:r>
              <a:rPr lang="fr-FR" dirty="0"/>
              <a:t>      int </a:t>
            </a:r>
            <a:r>
              <a:rPr lang="fr-FR" dirty="0" err="1"/>
              <a:t>idcheckedScopeRadioButton</a:t>
            </a:r>
            <a:r>
              <a:rPr lang="fr-FR" dirty="0"/>
              <a:t> = </a:t>
            </a:r>
            <a:r>
              <a:rPr lang="fr-FR" dirty="0" err="1"/>
              <a:t>radioButtonGroup.getCheckedRadioButtonId</a:t>
            </a:r>
            <a:r>
              <a:rPr lang="fr-FR" dirty="0"/>
              <a:t>();</a:t>
            </a:r>
          </a:p>
          <a:p>
            <a:pPr>
              <a:buFontTx/>
              <a:buNone/>
              <a:defRPr/>
            </a:pPr>
            <a:r>
              <a:rPr lang="fr-FR" dirty="0"/>
              <a:t>      int scope = 0;</a:t>
            </a:r>
          </a:p>
          <a:p>
            <a:pPr>
              <a:buFontTx/>
              <a:buNone/>
              <a:defRPr/>
            </a:pPr>
            <a:r>
              <a:rPr lang="fr-FR" dirty="0"/>
              <a:t>      switch (</a:t>
            </a:r>
            <a:r>
              <a:rPr lang="fr-FR" dirty="0" err="1"/>
              <a:t>idcheckedScopeRadioButton</a:t>
            </a:r>
            <a:r>
              <a:rPr lang="fr-FR" dirty="0"/>
              <a:t>) {</a:t>
            </a:r>
          </a:p>
          <a:p>
            <a:pPr>
              <a:buFontTx/>
              <a:buNone/>
              <a:defRPr/>
            </a:pPr>
            <a:r>
              <a:rPr lang="fr-FR" dirty="0"/>
              <a:t>      case </a:t>
            </a:r>
            <a:r>
              <a:rPr lang="fr-FR" dirty="0" err="1"/>
              <a:t>R.id.scope_issue</a:t>
            </a:r>
            <a:r>
              <a:rPr lang="fr-FR" dirty="0"/>
              <a:t> : scope = 0; break;</a:t>
            </a:r>
          </a:p>
          <a:p>
            <a:pPr>
              <a:buFontTx/>
              <a:buNone/>
              <a:defRPr/>
            </a:pPr>
            <a:r>
              <a:rPr lang="fr-FR" dirty="0"/>
              <a:t>      case </a:t>
            </a:r>
            <a:r>
              <a:rPr lang="fr-FR" dirty="0" err="1"/>
              <a:t>R.id.scope_article</a:t>
            </a:r>
            <a:r>
              <a:rPr lang="fr-FR" dirty="0"/>
              <a:t> : scope = 1;break;</a:t>
            </a:r>
          </a:p>
          <a:p>
            <a:pPr>
              <a:buFontTx/>
              <a:buNone/>
              <a:defRPr/>
            </a:pPr>
            <a:r>
              <a:rPr lang="fr-FR" dirty="0"/>
              <a:t>      case </a:t>
            </a:r>
            <a:r>
              <a:rPr lang="fr-FR" dirty="0" err="1"/>
              <a:t>R.id.scope_page</a:t>
            </a:r>
            <a:r>
              <a:rPr lang="fr-FR" dirty="0"/>
              <a:t> : scope = 2; break;</a:t>
            </a:r>
          </a:p>
          <a:p>
            <a:pPr>
              <a:buFontTx/>
              <a:buNone/>
              <a:defRPr/>
            </a:pPr>
            <a:r>
              <a:rPr lang="fr-FR" dirty="0"/>
              <a:t>      }</a:t>
            </a:r>
          </a:p>
          <a:p>
            <a:pPr>
              <a:buFontTx/>
              <a:buNone/>
              <a:defRPr/>
            </a:pPr>
            <a:r>
              <a:rPr lang="fr-FR" dirty="0"/>
              <a:t>      int page = </a:t>
            </a:r>
            <a:r>
              <a:rPr lang="fr-FR" dirty="0" err="1"/>
              <a:t>Integer.parseInt</a:t>
            </a:r>
            <a:r>
              <a:rPr lang="fr-FR" dirty="0"/>
              <a:t>(</a:t>
            </a:r>
            <a:r>
              <a:rPr lang="fr-FR" dirty="0" err="1"/>
              <a:t>textEditPage.getText</a:t>
            </a:r>
            <a:r>
              <a:rPr lang="fr-FR" dirty="0"/>
              <a:t>().</a:t>
            </a:r>
            <a:r>
              <a:rPr lang="fr-FR" dirty="0" err="1"/>
              <a:t>toString</a:t>
            </a:r>
            <a:r>
              <a:rPr lang="fr-FR" dirty="0"/>
              <a:t>());</a:t>
            </a:r>
          </a:p>
          <a:p>
            <a:pPr>
              <a:buFontTx/>
              <a:buNone/>
              <a:defRPr/>
            </a:pPr>
            <a:r>
              <a:rPr lang="fr-FR" dirty="0"/>
              <a:t>      int rate= (int) </a:t>
            </a:r>
            <a:r>
              <a:rPr lang="fr-FR" dirty="0" err="1"/>
              <a:t>ratingBar.getRating</a:t>
            </a:r>
            <a:r>
              <a:rPr lang="fr-FR" dirty="0"/>
              <a:t>());</a:t>
            </a:r>
          </a:p>
          <a:p>
            <a:pPr>
              <a:buFontTx/>
              <a:buNone/>
              <a:defRPr/>
            </a:pPr>
            <a:r>
              <a:rPr lang="fr-FR" dirty="0"/>
              <a:t>      String  impression=</a:t>
            </a:r>
            <a:r>
              <a:rPr lang="fr-FR" dirty="0" err="1"/>
              <a:t>textEditImpression.getText</a:t>
            </a:r>
            <a:r>
              <a:rPr lang="fr-FR" dirty="0"/>
              <a:t>().</a:t>
            </a:r>
            <a:r>
              <a:rPr lang="fr-FR" dirty="0" err="1"/>
              <a:t>toString</a:t>
            </a:r>
            <a:r>
              <a:rPr lang="fr-FR" dirty="0"/>
              <a:t>();</a:t>
            </a:r>
          </a:p>
          <a:p>
            <a:pPr>
              <a:buFontTx/>
              <a:buNone/>
              <a:defRPr/>
            </a:pPr>
            <a:endParaRPr lang="fr-FR" dirty="0"/>
          </a:p>
          <a:p>
            <a:pPr>
              <a:buFontTx/>
              <a:buNone/>
              <a:defRPr/>
            </a:pPr>
            <a:r>
              <a:rPr lang="fr-FR" dirty="0"/>
              <a:t>      </a:t>
            </a:r>
            <a:r>
              <a:rPr lang="fr-FR" dirty="0" err="1"/>
              <a:t>intent.putExtra</a:t>
            </a:r>
            <a:r>
              <a:rPr lang="fr-FR" dirty="0"/>
              <a:t>("scope", scope);</a:t>
            </a:r>
          </a:p>
          <a:p>
            <a:pPr>
              <a:buFontTx/>
              <a:buNone/>
              <a:defRPr/>
            </a:pPr>
            <a:r>
              <a:rPr lang="fr-FR" dirty="0"/>
              <a:t>      </a:t>
            </a:r>
            <a:r>
              <a:rPr lang="fr-FR" dirty="0" err="1"/>
              <a:t>intent.putExtra</a:t>
            </a:r>
            <a:r>
              <a:rPr lang="fr-FR" dirty="0"/>
              <a:t>("page", page);</a:t>
            </a:r>
          </a:p>
          <a:p>
            <a:pPr>
              <a:buFontTx/>
              <a:buNone/>
              <a:defRPr/>
            </a:pPr>
            <a:r>
              <a:rPr lang="fr-FR" dirty="0"/>
              <a:t>      </a:t>
            </a:r>
            <a:r>
              <a:rPr lang="fr-FR" dirty="0" err="1"/>
              <a:t>intent.putExtra</a:t>
            </a:r>
            <a:r>
              <a:rPr lang="fr-FR" dirty="0"/>
              <a:t>("rate", rate);</a:t>
            </a:r>
          </a:p>
          <a:p>
            <a:pPr>
              <a:buFontTx/>
              <a:buNone/>
              <a:defRPr/>
            </a:pPr>
            <a:r>
              <a:rPr lang="fr-FR" dirty="0"/>
              <a:t>      </a:t>
            </a:r>
            <a:r>
              <a:rPr lang="fr-FR" dirty="0" err="1"/>
              <a:t>intent.putExtra</a:t>
            </a:r>
            <a:r>
              <a:rPr lang="fr-FR" dirty="0"/>
              <a:t>("text", impression);</a:t>
            </a:r>
          </a:p>
          <a:p>
            <a:pPr>
              <a:buFontTx/>
              <a:buNone/>
              <a:defRPr/>
            </a:pPr>
            <a:r>
              <a:rPr lang="fr-FR" dirty="0"/>
              <a:t>      </a:t>
            </a:r>
            <a:r>
              <a:rPr lang="fr-FR" dirty="0" err="1"/>
              <a:t>setResult</a:t>
            </a:r>
            <a:r>
              <a:rPr lang="fr-FR" dirty="0"/>
              <a:t>(RESULT_OK, </a:t>
            </a:r>
            <a:r>
              <a:rPr lang="fr-FR" dirty="0" err="1"/>
              <a:t>intent</a:t>
            </a:r>
            <a:r>
              <a:rPr lang="fr-FR" dirty="0"/>
              <a:t>);</a:t>
            </a:r>
          </a:p>
          <a:p>
            <a:pPr>
              <a:buFontTx/>
              <a:buNone/>
              <a:defRPr/>
            </a:pPr>
            <a:r>
              <a:rPr lang="fr-FR" dirty="0"/>
              <a:t>      finish();</a:t>
            </a:r>
          </a:p>
          <a:p>
            <a:pPr>
              <a:buFontTx/>
              <a:buNone/>
              <a:defRPr/>
            </a:pPr>
            <a:r>
              <a:rPr lang="fr-FR" dirty="0"/>
              <a:t>}</a:t>
            </a:r>
          </a:p>
          <a:p>
            <a:pPr>
              <a:buFontTx/>
              <a:buNone/>
              <a:defRPr/>
            </a:pPr>
            <a:endParaRPr lang="fr-FR" dirty="0"/>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85</a:t>
            </a:fld>
            <a:endParaRPr lang="fr-F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88840"/>
            <a:ext cx="4629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3779911" y="1551417"/>
            <a:ext cx="1535998" cy="369332"/>
          </a:xfrm>
          <a:prstGeom prst="rect">
            <a:avLst/>
          </a:prstGeom>
          <a:noFill/>
        </p:spPr>
        <p:txBody>
          <a:bodyPr wrap="none" rtlCol="0">
            <a:spAutoFit/>
          </a:bodyPr>
          <a:lstStyle/>
          <a:p>
            <a:r>
              <a:rPr lang="fr-FR" dirty="0" err="1">
                <a:solidFill>
                  <a:schemeClr val="accent1">
                    <a:lumMod val="75000"/>
                  </a:schemeClr>
                </a:solidFill>
              </a:rPr>
              <a:t>RadioGroup</a:t>
            </a:r>
            <a:r>
              <a:rPr lang="fr-FR" dirty="0">
                <a:solidFill>
                  <a:schemeClr val="accent1">
                    <a:lumMod val="75000"/>
                  </a:schemeClr>
                </a:solidFill>
              </a:rPr>
              <a:t>:</a:t>
            </a:r>
          </a:p>
        </p:txBody>
      </p:sp>
      <p:sp>
        <p:nvSpPr>
          <p:cNvPr id="9" name="ZoneTexte 8"/>
          <p:cNvSpPr txBox="1"/>
          <p:nvPr/>
        </p:nvSpPr>
        <p:spPr>
          <a:xfrm>
            <a:off x="6660232" y="2852936"/>
            <a:ext cx="1584176" cy="369332"/>
          </a:xfrm>
          <a:prstGeom prst="rect">
            <a:avLst/>
          </a:prstGeom>
          <a:noFill/>
        </p:spPr>
        <p:txBody>
          <a:bodyPr wrap="square" rtlCol="0">
            <a:spAutoFit/>
          </a:bodyPr>
          <a:lstStyle/>
          <a:p>
            <a:r>
              <a:rPr lang="fr-FR" dirty="0" err="1">
                <a:solidFill>
                  <a:schemeClr val="accent1">
                    <a:lumMod val="75000"/>
                  </a:schemeClr>
                </a:solidFill>
              </a:rPr>
              <a:t>RadioButton</a:t>
            </a:r>
            <a:endParaRPr lang="fr-FR" dirty="0">
              <a:solidFill>
                <a:schemeClr val="accent1">
                  <a:lumMod val="75000"/>
                </a:schemeClr>
              </a:solidFill>
            </a:endParaRPr>
          </a:p>
        </p:txBody>
      </p:sp>
      <p:cxnSp>
        <p:nvCxnSpPr>
          <p:cNvPr id="11" name="Connecteur droit avec flèche 10"/>
          <p:cNvCxnSpPr/>
          <p:nvPr/>
        </p:nvCxnSpPr>
        <p:spPr>
          <a:xfrm flipH="1" flipV="1">
            <a:off x="6732240" y="2708920"/>
            <a:ext cx="14401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7596336" y="2598440"/>
            <a:ext cx="144016" cy="25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9" idx="1"/>
          </p:cNvCxnSpPr>
          <p:nvPr/>
        </p:nvCxnSpPr>
        <p:spPr>
          <a:xfrm flipH="1" flipV="1">
            <a:off x="5652120" y="2708920"/>
            <a:ext cx="1008112" cy="3286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538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0489" y="116632"/>
            <a:ext cx="7467600" cy="1143000"/>
          </a:xfrm>
        </p:spPr>
        <p:txBody>
          <a:bodyPr/>
          <a:lstStyle/>
          <a:p>
            <a:r>
              <a:rPr lang="fr-FR" altLang="fr-FR" dirty="0"/>
              <a:t>Partie 2:Ajouter un gestionnaire de magazines</a:t>
            </a:r>
            <a:endParaRPr lang="fr-FR" dirty="0"/>
          </a:p>
        </p:txBody>
      </p:sp>
      <p:sp>
        <p:nvSpPr>
          <p:cNvPr id="3" name="Espace réservé du contenu 2"/>
          <p:cNvSpPr>
            <a:spLocks noGrp="1"/>
          </p:cNvSpPr>
          <p:nvPr>
            <p:ph sz="quarter" idx="1"/>
          </p:nvPr>
        </p:nvSpPr>
        <p:spPr>
          <a:xfrm>
            <a:off x="323528" y="1196752"/>
            <a:ext cx="8624017" cy="1972816"/>
          </a:xfrm>
        </p:spPr>
        <p:txBody>
          <a:bodyPr>
            <a:normAutofit/>
          </a:bodyPr>
          <a:lstStyle/>
          <a:p>
            <a:r>
              <a:rPr lang="fr-FR" altLang="fr-FR" dirty="0"/>
              <a:t>L’activité </a:t>
            </a:r>
            <a:r>
              <a:rPr lang="fr-FR" altLang="fr-FR" dirty="0" err="1"/>
              <a:t>EditMagazines</a:t>
            </a:r>
            <a:r>
              <a:rPr lang="fr-FR" altLang="fr-FR" dirty="0"/>
              <a:t> doit retourner le magazine édité en fin d’activité</a:t>
            </a:r>
          </a:p>
          <a:p>
            <a:r>
              <a:rPr lang="fr-FR" altLang="fr-FR" dirty="0"/>
              <a:t>L’activité </a:t>
            </a:r>
            <a:r>
              <a:rPr lang="fr-FR" altLang="fr-FR" dirty="0" err="1"/>
              <a:t>MagazinesActivity</a:t>
            </a:r>
            <a:r>
              <a:rPr lang="fr-FR" altLang="fr-FR" dirty="0"/>
              <a:t> doit récupérer le magazine dans le gestionnaire de magazines</a:t>
            </a:r>
          </a:p>
          <a:p>
            <a:pPr marL="0" indent="0">
              <a:buNone/>
            </a:pP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86</a:t>
            </a:fld>
            <a:endParaRPr lang="fr-F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764" y="2998788"/>
            <a:ext cx="2395537"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364" y="4222750"/>
            <a:ext cx="2400300"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èche droite 7"/>
          <p:cNvSpPr>
            <a:spLocks noChangeArrowheads="1"/>
          </p:cNvSpPr>
          <p:nvPr/>
        </p:nvSpPr>
        <p:spPr bwMode="auto">
          <a:xfrm rot="10800000">
            <a:off x="3691051" y="4879975"/>
            <a:ext cx="1511300" cy="144463"/>
          </a:xfrm>
          <a:prstGeom prst="rightArrow">
            <a:avLst>
              <a:gd name="adj1" fmla="val 50000"/>
              <a:gd name="adj2" fmla="val 49837"/>
            </a:avLst>
          </a:prstGeom>
          <a:solidFill>
            <a:srgbClr val="99CCFF"/>
          </a:solidFill>
          <a:ln w="9525" algn="ctr">
            <a:solidFill>
              <a:schemeClr val="tx1"/>
            </a:solidFill>
            <a:round/>
            <a:headEnd/>
            <a:tailEnd/>
          </a:ln>
        </p:spPr>
        <p:txBody>
          <a:bodyPr wrap="none" lIns="90000" tIns="46800" rIns="90000" bIns="46800"/>
          <a:lstStyle>
            <a:lvl1pPr eaLnBrk="0" hangingPunct="0">
              <a:spcBef>
                <a:spcPct val="20000"/>
              </a:spcBef>
              <a:buChar char="•"/>
              <a:defRPr sz="2400">
                <a:solidFill>
                  <a:schemeClr val="tx1"/>
                </a:solidFill>
                <a:latin typeface="Tahoma" pitchFamily="34" charset="0"/>
              </a:defRPr>
            </a:lvl1pPr>
            <a:lvl2pPr marL="742950" indent="-285750" eaLnBrk="0" hangingPunct="0">
              <a:spcBef>
                <a:spcPct val="20000"/>
              </a:spcBef>
              <a:buChar char="–"/>
              <a:defRPr sz="2000">
                <a:solidFill>
                  <a:schemeClr val="tx1"/>
                </a:solidFill>
                <a:latin typeface="Tahoma" pitchFamily="34" charset="0"/>
              </a:defRPr>
            </a:lvl2pPr>
            <a:lvl3pPr marL="1143000" indent="-228600" eaLnBrk="0" hangingPunct="0">
              <a:spcBef>
                <a:spcPct val="20000"/>
              </a:spcBef>
              <a:buChar char="•"/>
              <a:defRPr>
                <a:solidFill>
                  <a:schemeClr val="tx1"/>
                </a:solidFill>
                <a:latin typeface="Tahoma" pitchFamily="34" charset="0"/>
              </a:defRPr>
            </a:lvl3pPr>
            <a:lvl4pPr marL="1600200" indent="-228600" eaLnBrk="0" hangingPunct="0">
              <a:spcBef>
                <a:spcPct val="20000"/>
              </a:spcBef>
              <a:buChar char="–"/>
              <a:defRPr>
                <a:solidFill>
                  <a:schemeClr val="tx1"/>
                </a:solidFill>
                <a:latin typeface="Tahoma" pitchFamily="34" charset="0"/>
              </a:defRPr>
            </a:lvl4pPr>
            <a:lvl5pPr marL="2057400" indent="-228600" eaLnBrk="0" hangingPunct="0">
              <a:spcBef>
                <a:spcPct val="20000"/>
              </a:spcBef>
              <a:buChar char="»"/>
              <a:defRPr>
                <a:solidFill>
                  <a:schemeClr val="tx1"/>
                </a:solidFill>
                <a:latin typeface="Tahoma" pitchFamily="34" charset="0"/>
              </a:defRPr>
            </a:lvl5pPr>
            <a:lvl6pPr marL="2514600" indent="-228600" eaLnBrk="0" fontAlgn="base" hangingPunct="0">
              <a:spcBef>
                <a:spcPct val="20000"/>
              </a:spcBef>
              <a:spcAft>
                <a:spcPct val="0"/>
              </a:spcAft>
              <a:buChar char="»"/>
              <a:defRPr>
                <a:solidFill>
                  <a:schemeClr val="tx1"/>
                </a:solidFill>
                <a:latin typeface="Tahoma" pitchFamily="34" charset="0"/>
              </a:defRPr>
            </a:lvl6pPr>
            <a:lvl7pPr marL="2971800" indent="-228600" eaLnBrk="0" fontAlgn="base" hangingPunct="0">
              <a:spcBef>
                <a:spcPct val="20000"/>
              </a:spcBef>
              <a:spcAft>
                <a:spcPct val="0"/>
              </a:spcAft>
              <a:buChar char="»"/>
              <a:defRPr>
                <a:solidFill>
                  <a:schemeClr val="tx1"/>
                </a:solidFill>
                <a:latin typeface="Tahoma" pitchFamily="34" charset="0"/>
              </a:defRPr>
            </a:lvl7pPr>
            <a:lvl8pPr marL="3429000" indent="-228600" eaLnBrk="0" fontAlgn="base" hangingPunct="0">
              <a:spcBef>
                <a:spcPct val="20000"/>
              </a:spcBef>
              <a:spcAft>
                <a:spcPct val="0"/>
              </a:spcAft>
              <a:buChar char="»"/>
              <a:defRPr>
                <a:solidFill>
                  <a:schemeClr val="tx1"/>
                </a:solidFill>
                <a:latin typeface="Tahoma" pitchFamily="34" charset="0"/>
              </a:defRPr>
            </a:lvl8pPr>
            <a:lvl9pPr marL="3886200" indent="-228600" eaLnBrk="0" fontAlgn="base" hangingPunct="0">
              <a:spcBef>
                <a:spcPct val="20000"/>
              </a:spcBef>
              <a:spcAft>
                <a:spcPct val="0"/>
              </a:spcAft>
              <a:buChar char="»"/>
              <a:defRPr>
                <a:solidFill>
                  <a:schemeClr val="tx1"/>
                </a:solidFill>
                <a:latin typeface="Tahoma" pitchFamily="34" charset="0"/>
              </a:defRPr>
            </a:lvl9pPr>
          </a:lstStyle>
          <a:p>
            <a:pPr eaLnBrk="1" hangingPunct="1">
              <a:spcBef>
                <a:spcPct val="0"/>
              </a:spcBef>
              <a:buFontTx/>
              <a:buNone/>
            </a:pPr>
            <a:endParaRPr lang="fr-FR" altLang="fr-FR" sz="1800"/>
          </a:p>
        </p:txBody>
      </p:sp>
      <p:sp>
        <p:nvSpPr>
          <p:cNvPr id="9" name="ZoneTexte 8"/>
          <p:cNvSpPr txBox="1">
            <a:spLocks noChangeArrowheads="1"/>
          </p:cNvSpPr>
          <p:nvPr/>
        </p:nvSpPr>
        <p:spPr bwMode="auto">
          <a:xfrm>
            <a:off x="4129201" y="4438650"/>
            <a:ext cx="785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ahoma" pitchFamily="34" charset="0"/>
              </a:defRPr>
            </a:lvl1pPr>
            <a:lvl2pPr marL="742950" indent="-285750" eaLnBrk="0" hangingPunct="0">
              <a:spcBef>
                <a:spcPct val="20000"/>
              </a:spcBef>
              <a:buChar char="–"/>
              <a:defRPr sz="2000">
                <a:solidFill>
                  <a:schemeClr val="tx1"/>
                </a:solidFill>
                <a:latin typeface="Tahoma" pitchFamily="34" charset="0"/>
              </a:defRPr>
            </a:lvl2pPr>
            <a:lvl3pPr marL="1143000" indent="-228600" eaLnBrk="0" hangingPunct="0">
              <a:spcBef>
                <a:spcPct val="20000"/>
              </a:spcBef>
              <a:buChar char="•"/>
              <a:defRPr>
                <a:solidFill>
                  <a:schemeClr val="tx1"/>
                </a:solidFill>
                <a:latin typeface="Tahoma" pitchFamily="34" charset="0"/>
              </a:defRPr>
            </a:lvl3pPr>
            <a:lvl4pPr marL="1600200" indent="-228600" eaLnBrk="0" hangingPunct="0">
              <a:spcBef>
                <a:spcPct val="20000"/>
              </a:spcBef>
              <a:buChar char="–"/>
              <a:defRPr>
                <a:solidFill>
                  <a:schemeClr val="tx1"/>
                </a:solidFill>
                <a:latin typeface="Tahoma" pitchFamily="34" charset="0"/>
              </a:defRPr>
            </a:lvl4pPr>
            <a:lvl5pPr marL="2057400" indent="-228600" eaLnBrk="0" hangingPunct="0">
              <a:spcBef>
                <a:spcPct val="20000"/>
              </a:spcBef>
              <a:buChar char="»"/>
              <a:defRPr>
                <a:solidFill>
                  <a:schemeClr val="tx1"/>
                </a:solidFill>
                <a:latin typeface="Tahoma" pitchFamily="34" charset="0"/>
              </a:defRPr>
            </a:lvl5pPr>
            <a:lvl6pPr marL="2514600" indent="-228600" eaLnBrk="0" fontAlgn="base" hangingPunct="0">
              <a:spcBef>
                <a:spcPct val="20000"/>
              </a:spcBef>
              <a:spcAft>
                <a:spcPct val="0"/>
              </a:spcAft>
              <a:buChar char="»"/>
              <a:defRPr>
                <a:solidFill>
                  <a:schemeClr val="tx1"/>
                </a:solidFill>
                <a:latin typeface="Tahoma" pitchFamily="34" charset="0"/>
              </a:defRPr>
            </a:lvl6pPr>
            <a:lvl7pPr marL="2971800" indent="-228600" eaLnBrk="0" fontAlgn="base" hangingPunct="0">
              <a:spcBef>
                <a:spcPct val="20000"/>
              </a:spcBef>
              <a:spcAft>
                <a:spcPct val="0"/>
              </a:spcAft>
              <a:buChar char="»"/>
              <a:defRPr>
                <a:solidFill>
                  <a:schemeClr val="tx1"/>
                </a:solidFill>
                <a:latin typeface="Tahoma" pitchFamily="34" charset="0"/>
              </a:defRPr>
            </a:lvl7pPr>
            <a:lvl8pPr marL="3429000" indent="-228600" eaLnBrk="0" fontAlgn="base" hangingPunct="0">
              <a:spcBef>
                <a:spcPct val="20000"/>
              </a:spcBef>
              <a:spcAft>
                <a:spcPct val="0"/>
              </a:spcAft>
              <a:buChar char="»"/>
              <a:defRPr>
                <a:solidFill>
                  <a:schemeClr val="tx1"/>
                </a:solidFill>
                <a:latin typeface="Tahoma" pitchFamily="34" charset="0"/>
              </a:defRPr>
            </a:lvl8pPr>
            <a:lvl9pPr marL="3886200" indent="-228600" eaLnBrk="0" fontAlgn="base" hangingPunct="0">
              <a:spcBef>
                <a:spcPct val="20000"/>
              </a:spcBef>
              <a:spcAft>
                <a:spcPct val="0"/>
              </a:spcAft>
              <a:buChar char="»"/>
              <a:defRPr>
                <a:solidFill>
                  <a:schemeClr val="tx1"/>
                </a:solidFill>
                <a:latin typeface="Tahoma" pitchFamily="34" charset="0"/>
              </a:defRPr>
            </a:lvl9pPr>
          </a:lstStyle>
          <a:p>
            <a:pPr eaLnBrk="1" hangingPunct="1">
              <a:spcBef>
                <a:spcPct val="0"/>
              </a:spcBef>
              <a:buFontTx/>
              <a:buNone/>
            </a:pPr>
            <a:r>
              <a:rPr lang="fr-FR" altLang="fr-FR" sz="1800"/>
              <a:t>1 &amp; 1'</a:t>
            </a:r>
          </a:p>
        </p:txBody>
      </p:sp>
      <p:sp>
        <p:nvSpPr>
          <p:cNvPr id="10" name="ZoneTexte 9"/>
          <p:cNvSpPr txBox="1">
            <a:spLocks noChangeArrowheads="1"/>
          </p:cNvSpPr>
          <p:nvPr/>
        </p:nvSpPr>
        <p:spPr bwMode="auto">
          <a:xfrm>
            <a:off x="4194289" y="5591175"/>
            <a:ext cx="311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ahoma" pitchFamily="34" charset="0"/>
              </a:defRPr>
            </a:lvl1pPr>
            <a:lvl2pPr marL="742950" indent="-285750" eaLnBrk="0" hangingPunct="0">
              <a:spcBef>
                <a:spcPct val="20000"/>
              </a:spcBef>
              <a:buChar char="–"/>
              <a:defRPr sz="2000">
                <a:solidFill>
                  <a:schemeClr val="tx1"/>
                </a:solidFill>
                <a:latin typeface="Tahoma" pitchFamily="34" charset="0"/>
              </a:defRPr>
            </a:lvl2pPr>
            <a:lvl3pPr marL="1143000" indent="-228600" eaLnBrk="0" hangingPunct="0">
              <a:spcBef>
                <a:spcPct val="20000"/>
              </a:spcBef>
              <a:buChar char="•"/>
              <a:defRPr>
                <a:solidFill>
                  <a:schemeClr val="tx1"/>
                </a:solidFill>
                <a:latin typeface="Tahoma" pitchFamily="34" charset="0"/>
              </a:defRPr>
            </a:lvl3pPr>
            <a:lvl4pPr marL="1600200" indent="-228600" eaLnBrk="0" hangingPunct="0">
              <a:spcBef>
                <a:spcPct val="20000"/>
              </a:spcBef>
              <a:buChar char="–"/>
              <a:defRPr>
                <a:solidFill>
                  <a:schemeClr val="tx1"/>
                </a:solidFill>
                <a:latin typeface="Tahoma" pitchFamily="34" charset="0"/>
              </a:defRPr>
            </a:lvl4pPr>
            <a:lvl5pPr marL="2057400" indent="-228600" eaLnBrk="0" hangingPunct="0">
              <a:spcBef>
                <a:spcPct val="20000"/>
              </a:spcBef>
              <a:buChar char="»"/>
              <a:defRPr>
                <a:solidFill>
                  <a:schemeClr val="tx1"/>
                </a:solidFill>
                <a:latin typeface="Tahoma" pitchFamily="34" charset="0"/>
              </a:defRPr>
            </a:lvl5pPr>
            <a:lvl6pPr marL="2514600" indent="-228600" eaLnBrk="0" fontAlgn="base" hangingPunct="0">
              <a:spcBef>
                <a:spcPct val="20000"/>
              </a:spcBef>
              <a:spcAft>
                <a:spcPct val="0"/>
              </a:spcAft>
              <a:buChar char="»"/>
              <a:defRPr>
                <a:solidFill>
                  <a:schemeClr val="tx1"/>
                </a:solidFill>
                <a:latin typeface="Tahoma" pitchFamily="34" charset="0"/>
              </a:defRPr>
            </a:lvl6pPr>
            <a:lvl7pPr marL="2971800" indent="-228600" eaLnBrk="0" fontAlgn="base" hangingPunct="0">
              <a:spcBef>
                <a:spcPct val="20000"/>
              </a:spcBef>
              <a:spcAft>
                <a:spcPct val="0"/>
              </a:spcAft>
              <a:buChar char="»"/>
              <a:defRPr>
                <a:solidFill>
                  <a:schemeClr val="tx1"/>
                </a:solidFill>
                <a:latin typeface="Tahoma" pitchFamily="34" charset="0"/>
              </a:defRPr>
            </a:lvl7pPr>
            <a:lvl8pPr marL="3429000" indent="-228600" eaLnBrk="0" fontAlgn="base" hangingPunct="0">
              <a:spcBef>
                <a:spcPct val="20000"/>
              </a:spcBef>
              <a:spcAft>
                <a:spcPct val="0"/>
              </a:spcAft>
              <a:buChar char="»"/>
              <a:defRPr>
                <a:solidFill>
                  <a:schemeClr val="tx1"/>
                </a:solidFill>
                <a:latin typeface="Tahoma" pitchFamily="34" charset="0"/>
              </a:defRPr>
            </a:lvl8pPr>
            <a:lvl9pPr marL="3886200" indent="-228600" eaLnBrk="0" fontAlgn="base" hangingPunct="0">
              <a:spcBef>
                <a:spcPct val="20000"/>
              </a:spcBef>
              <a:spcAft>
                <a:spcPct val="0"/>
              </a:spcAft>
              <a:buChar char="»"/>
              <a:defRPr>
                <a:solidFill>
                  <a:schemeClr val="tx1"/>
                </a:solidFill>
                <a:latin typeface="Tahoma" pitchFamily="34" charset="0"/>
              </a:defRPr>
            </a:lvl9pPr>
          </a:lstStyle>
          <a:p>
            <a:pPr eaLnBrk="1" hangingPunct="1">
              <a:spcBef>
                <a:spcPct val="0"/>
              </a:spcBef>
              <a:buFontTx/>
              <a:buNone/>
            </a:pPr>
            <a:r>
              <a:rPr lang="fr-FR" altLang="fr-FR" sz="1800"/>
              <a:t>2</a:t>
            </a:r>
          </a:p>
        </p:txBody>
      </p:sp>
      <p:sp>
        <p:nvSpPr>
          <p:cNvPr id="11" name="Flèche droite 10"/>
          <p:cNvSpPr>
            <a:spLocks noChangeArrowheads="1"/>
          </p:cNvSpPr>
          <p:nvPr/>
        </p:nvSpPr>
        <p:spPr bwMode="auto">
          <a:xfrm>
            <a:off x="3691051" y="5446713"/>
            <a:ext cx="1511300" cy="144462"/>
          </a:xfrm>
          <a:prstGeom prst="rightArrow">
            <a:avLst>
              <a:gd name="adj1" fmla="val 50000"/>
              <a:gd name="adj2" fmla="val 49838"/>
            </a:avLst>
          </a:prstGeom>
          <a:solidFill>
            <a:srgbClr val="99CCFF"/>
          </a:solidFill>
          <a:ln w="9525" algn="ctr">
            <a:solidFill>
              <a:schemeClr val="tx1"/>
            </a:solidFill>
            <a:round/>
            <a:headEnd/>
            <a:tailEnd/>
          </a:ln>
        </p:spPr>
        <p:txBody>
          <a:bodyPr wrap="none" lIns="90000" tIns="46800" rIns="90000" bIns="46800"/>
          <a:lstStyle>
            <a:lvl1pPr eaLnBrk="0" hangingPunct="0">
              <a:spcBef>
                <a:spcPct val="20000"/>
              </a:spcBef>
              <a:buChar char="•"/>
              <a:defRPr sz="2400">
                <a:solidFill>
                  <a:schemeClr val="tx1"/>
                </a:solidFill>
                <a:latin typeface="Tahoma" pitchFamily="34" charset="0"/>
              </a:defRPr>
            </a:lvl1pPr>
            <a:lvl2pPr marL="742950" indent="-285750" eaLnBrk="0" hangingPunct="0">
              <a:spcBef>
                <a:spcPct val="20000"/>
              </a:spcBef>
              <a:buChar char="–"/>
              <a:defRPr sz="2000">
                <a:solidFill>
                  <a:schemeClr val="tx1"/>
                </a:solidFill>
                <a:latin typeface="Tahoma" pitchFamily="34" charset="0"/>
              </a:defRPr>
            </a:lvl2pPr>
            <a:lvl3pPr marL="1143000" indent="-228600" eaLnBrk="0" hangingPunct="0">
              <a:spcBef>
                <a:spcPct val="20000"/>
              </a:spcBef>
              <a:buChar char="•"/>
              <a:defRPr>
                <a:solidFill>
                  <a:schemeClr val="tx1"/>
                </a:solidFill>
                <a:latin typeface="Tahoma" pitchFamily="34" charset="0"/>
              </a:defRPr>
            </a:lvl3pPr>
            <a:lvl4pPr marL="1600200" indent="-228600" eaLnBrk="0" hangingPunct="0">
              <a:spcBef>
                <a:spcPct val="20000"/>
              </a:spcBef>
              <a:buChar char="–"/>
              <a:defRPr>
                <a:solidFill>
                  <a:schemeClr val="tx1"/>
                </a:solidFill>
                <a:latin typeface="Tahoma" pitchFamily="34" charset="0"/>
              </a:defRPr>
            </a:lvl4pPr>
            <a:lvl5pPr marL="2057400" indent="-228600" eaLnBrk="0" hangingPunct="0">
              <a:spcBef>
                <a:spcPct val="20000"/>
              </a:spcBef>
              <a:buChar char="»"/>
              <a:defRPr>
                <a:solidFill>
                  <a:schemeClr val="tx1"/>
                </a:solidFill>
                <a:latin typeface="Tahoma" pitchFamily="34" charset="0"/>
              </a:defRPr>
            </a:lvl5pPr>
            <a:lvl6pPr marL="2514600" indent="-228600" eaLnBrk="0" fontAlgn="base" hangingPunct="0">
              <a:spcBef>
                <a:spcPct val="20000"/>
              </a:spcBef>
              <a:spcAft>
                <a:spcPct val="0"/>
              </a:spcAft>
              <a:buChar char="»"/>
              <a:defRPr>
                <a:solidFill>
                  <a:schemeClr val="tx1"/>
                </a:solidFill>
                <a:latin typeface="Tahoma" pitchFamily="34" charset="0"/>
              </a:defRPr>
            </a:lvl6pPr>
            <a:lvl7pPr marL="2971800" indent="-228600" eaLnBrk="0" fontAlgn="base" hangingPunct="0">
              <a:spcBef>
                <a:spcPct val="20000"/>
              </a:spcBef>
              <a:spcAft>
                <a:spcPct val="0"/>
              </a:spcAft>
              <a:buChar char="»"/>
              <a:defRPr>
                <a:solidFill>
                  <a:schemeClr val="tx1"/>
                </a:solidFill>
                <a:latin typeface="Tahoma" pitchFamily="34" charset="0"/>
              </a:defRPr>
            </a:lvl7pPr>
            <a:lvl8pPr marL="3429000" indent="-228600" eaLnBrk="0" fontAlgn="base" hangingPunct="0">
              <a:spcBef>
                <a:spcPct val="20000"/>
              </a:spcBef>
              <a:spcAft>
                <a:spcPct val="0"/>
              </a:spcAft>
              <a:buChar char="»"/>
              <a:defRPr>
                <a:solidFill>
                  <a:schemeClr val="tx1"/>
                </a:solidFill>
                <a:latin typeface="Tahoma" pitchFamily="34" charset="0"/>
              </a:defRPr>
            </a:lvl8pPr>
            <a:lvl9pPr marL="3886200" indent="-228600" eaLnBrk="0" fontAlgn="base" hangingPunct="0">
              <a:spcBef>
                <a:spcPct val="20000"/>
              </a:spcBef>
              <a:spcAft>
                <a:spcPct val="0"/>
              </a:spcAft>
              <a:buChar char="»"/>
              <a:defRPr>
                <a:solidFill>
                  <a:schemeClr val="tx1"/>
                </a:solidFill>
                <a:latin typeface="Tahoma" pitchFamily="34" charset="0"/>
              </a:defRPr>
            </a:lvl9pPr>
          </a:lstStyle>
          <a:p>
            <a:pPr eaLnBrk="1" hangingPunct="1">
              <a:spcBef>
                <a:spcPct val="0"/>
              </a:spcBef>
              <a:buFontTx/>
              <a:buNone/>
            </a:pPr>
            <a:endParaRPr lang="fr-FR" altLang="fr-FR" sz="1800"/>
          </a:p>
        </p:txBody>
      </p:sp>
      <p:sp>
        <p:nvSpPr>
          <p:cNvPr id="12" name="ZoneTexte 11"/>
          <p:cNvSpPr txBox="1"/>
          <p:nvPr/>
        </p:nvSpPr>
        <p:spPr>
          <a:xfrm>
            <a:off x="5868144" y="3501008"/>
            <a:ext cx="2113079" cy="276999"/>
          </a:xfrm>
          <a:prstGeom prst="rect">
            <a:avLst/>
          </a:prstGeom>
          <a:noFill/>
        </p:spPr>
        <p:txBody>
          <a:bodyPr wrap="none" rtlCol="0">
            <a:spAutoFit/>
          </a:bodyPr>
          <a:lstStyle/>
          <a:p>
            <a:r>
              <a:rPr lang="en-US" sz="1200" dirty="0">
                <a:solidFill>
                  <a:schemeClr val="accent2">
                    <a:lumMod val="75000"/>
                  </a:schemeClr>
                </a:solidFill>
              </a:rPr>
              <a:t>Activity MagazinesActivity</a:t>
            </a:r>
            <a:endParaRPr lang="fr-FR" sz="1200" dirty="0">
              <a:solidFill>
                <a:schemeClr val="accent2">
                  <a:lumMod val="75000"/>
                </a:schemeClr>
              </a:solidFill>
            </a:endParaRPr>
          </a:p>
        </p:txBody>
      </p:sp>
      <p:sp>
        <p:nvSpPr>
          <p:cNvPr id="13" name="ZoneTexte 12"/>
          <p:cNvSpPr txBox="1"/>
          <p:nvPr/>
        </p:nvSpPr>
        <p:spPr>
          <a:xfrm>
            <a:off x="897976" y="2721789"/>
            <a:ext cx="2348720" cy="276999"/>
          </a:xfrm>
          <a:prstGeom prst="rect">
            <a:avLst/>
          </a:prstGeom>
          <a:noFill/>
        </p:spPr>
        <p:txBody>
          <a:bodyPr wrap="none" rtlCol="0">
            <a:spAutoFit/>
          </a:bodyPr>
          <a:lstStyle/>
          <a:p>
            <a:r>
              <a:rPr lang="en-US" sz="1200" dirty="0">
                <a:solidFill>
                  <a:schemeClr val="accent2">
                    <a:lumMod val="75000"/>
                  </a:schemeClr>
                </a:solidFill>
              </a:rPr>
              <a:t>Activity EditMagazineActivity</a:t>
            </a:r>
            <a:endParaRPr lang="fr-FR" sz="1200" dirty="0">
              <a:solidFill>
                <a:schemeClr val="accent2">
                  <a:lumMod val="75000"/>
                </a:schemeClr>
              </a:solidFill>
            </a:endParaRPr>
          </a:p>
        </p:txBody>
      </p:sp>
    </p:spTree>
    <p:extLst>
      <p:ext uri="{BB962C8B-B14F-4D97-AF65-F5344CB8AC3E}">
        <p14:creationId xmlns:p14="http://schemas.microsoft.com/office/powerpoint/2010/main" val="2264656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Transferer</a:t>
            </a:r>
            <a:r>
              <a:rPr lang="fr-FR" dirty="0"/>
              <a:t> des </a:t>
            </a:r>
            <a:r>
              <a:rPr lang="fr-FR" dirty="0" err="1"/>
              <a:t>objects</a:t>
            </a:r>
            <a:r>
              <a:rPr lang="fr-FR" dirty="0"/>
              <a:t> complexes</a:t>
            </a:r>
          </a:p>
        </p:txBody>
      </p:sp>
      <p:sp>
        <p:nvSpPr>
          <p:cNvPr id="3" name="Espace réservé du contenu 2"/>
          <p:cNvSpPr>
            <a:spLocks noGrp="1"/>
          </p:cNvSpPr>
          <p:nvPr>
            <p:ph sz="quarter" idx="1"/>
          </p:nvPr>
        </p:nvSpPr>
        <p:spPr/>
        <p:txBody>
          <a:bodyPr/>
          <a:lstStyle/>
          <a:p>
            <a:r>
              <a:rPr lang="fr-FR" dirty="0" err="1"/>
              <a:t>Parcelable</a:t>
            </a:r>
            <a:r>
              <a:rPr lang="fr-FR" dirty="0"/>
              <a:t> : </a:t>
            </a:r>
            <a:r>
              <a:rPr lang="fr-FR" dirty="0" err="1"/>
              <a:t>implements</a:t>
            </a:r>
            <a:r>
              <a:rPr lang="fr-FR" dirty="0"/>
              <a:t> </a:t>
            </a:r>
            <a:r>
              <a:rPr lang="fr-FR" dirty="0" err="1"/>
              <a:t>Parcelable</a:t>
            </a:r>
            <a:endParaRPr lang="fr-FR" dirty="0"/>
          </a:p>
          <a:p>
            <a:r>
              <a:rPr lang="fr-FR" dirty="0" err="1"/>
              <a:t>Serialisable</a:t>
            </a:r>
            <a:r>
              <a:rPr lang="fr-FR" dirty="0"/>
              <a:t> (plus simple à implémenter, mais moins performent): </a:t>
            </a:r>
            <a:r>
              <a:rPr lang="fr-FR" dirty="0" err="1"/>
              <a:t>implements</a:t>
            </a:r>
            <a:r>
              <a:rPr lang="fr-FR" dirty="0"/>
              <a:t> </a:t>
            </a:r>
            <a:r>
              <a:rPr lang="fr-FR" dirty="0" err="1"/>
              <a:t>Serializable</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87</a:t>
            </a:fld>
            <a:endParaRPr lang="fr-FR"/>
          </a:p>
        </p:txBody>
      </p:sp>
    </p:spTree>
    <p:extLst>
      <p:ext uri="{BB962C8B-B14F-4D97-AF65-F5344CB8AC3E}">
        <p14:creationId xmlns:p14="http://schemas.microsoft.com/office/powerpoint/2010/main" val="8438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3624" y="0"/>
            <a:ext cx="7467600" cy="620688"/>
          </a:xfrm>
        </p:spPr>
        <p:txBody>
          <a:bodyPr>
            <a:normAutofit/>
          </a:bodyPr>
          <a:lstStyle/>
          <a:p>
            <a:r>
              <a:rPr lang="fr-FR" dirty="0"/>
              <a:t>Aide : rendre un objet </a:t>
            </a:r>
            <a:r>
              <a:rPr lang="fr-FR" dirty="0" err="1"/>
              <a:t>parcelable</a:t>
            </a:r>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88</a:t>
            </a:fld>
            <a:endParaRPr lang="fr-FR"/>
          </a:p>
        </p:txBody>
      </p:sp>
      <p:sp>
        <p:nvSpPr>
          <p:cNvPr id="5" name="Espace réservé du texte 4"/>
          <p:cNvSpPr txBox="1">
            <a:spLocks/>
          </p:cNvSpPr>
          <p:nvPr/>
        </p:nvSpPr>
        <p:spPr>
          <a:xfrm>
            <a:off x="414350" y="548680"/>
            <a:ext cx="4267200" cy="4896396"/>
          </a:xfrm>
          <a:prstGeom prst="rect">
            <a:avLst/>
          </a:prstGeom>
        </p:spPr>
        <p:txBody>
          <a:bodyPr vert="horz">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FontTx/>
              <a:buNone/>
              <a:defRPr/>
            </a:pPr>
            <a:r>
              <a:rPr lang="fr-FR" sz="1100" dirty="0"/>
              <a:t>public class Magazine </a:t>
            </a:r>
            <a:r>
              <a:rPr lang="fr-FR" sz="1100" dirty="0" err="1"/>
              <a:t>implements</a:t>
            </a:r>
            <a:r>
              <a:rPr lang="fr-FR" sz="1100" dirty="0"/>
              <a:t> </a:t>
            </a:r>
            <a:r>
              <a:rPr lang="fr-FR" sz="1100" dirty="0" err="1">
                <a:solidFill>
                  <a:schemeClr val="accent6">
                    <a:lumMod val="75000"/>
                  </a:schemeClr>
                </a:solidFill>
              </a:rPr>
              <a:t>Parcelable</a:t>
            </a:r>
            <a:r>
              <a:rPr lang="fr-FR" sz="1100" dirty="0"/>
              <a:t> {</a:t>
            </a:r>
          </a:p>
          <a:p>
            <a:pPr>
              <a:buFontTx/>
              <a:buNone/>
              <a:defRPr/>
            </a:pPr>
            <a:endParaRPr lang="fr-FR" sz="1100" dirty="0"/>
          </a:p>
          <a:p>
            <a:pPr>
              <a:buFontTx/>
              <a:buNone/>
              <a:defRPr/>
            </a:pPr>
            <a:r>
              <a:rPr lang="fr-FR" sz="1100" dirty="0"/>
              <a:t>   </a:t>
            </a:r>
            <a:r>
              <a:rPr lang="fr-FR" sz="1100" dirty="0" err="1"/>
              <a:t>private</a:t>
            </a:r>
            <a:r>
              <a:rPr lang="fr-FR" sz="1100" dirty="0"/>
              <a:t> int id = 0;</a:t>
            </a:r>
          </a:p>
          <a:p>
            <a:pPr>
              <a:buFontTx/>
              <a:buNone/>
              <a:defRPr/>
            </a:pPr>
            <a:r>
              <a:rPr lang="fr-FR" sz="1100" dirty="0"/>
              <a:t>   </a:t>
            </a:r>
            <a:r>
              <a:rPr lang="fr-FR" sz="1100" dirty="0" err="1"/>
              <a:t>private</a:t>
            </a:r>
            <a:r>
              <a:rPr lang="fr-FR" sz="1100" dirty="0"/>
              <a:t> String </a:t>
            </a:r>
            <a:r>
              <a:rPr lang="fr-FR" sz="1100" dirty="0" err="1"/>
              <a:t>name</a:t>
            </a:r>
            <a:r>
              <a:rPr lang="fr-FR" sz="1100" dirty="0"/>
              <a:t>;</a:t>
            </a:r>
          </a:p>
          <a:p>
            <a:pPr>
              <a:buFontTx/>
              <a:buNone/>
              <a:defRPr/>
            </a:pPr>
            <a:r>
              <a:rPr lang="fr-FR" sz="1100" dirty="0"/>
              <a:t>   </a:t>
            </a:r>
            <a:r>
              <a:rPr lang="fr-FR" sz="1100" dirty="0" err="1"/>
              <a:t>private</a:t>
            </a:r>
            <a:r>
              <a:rPr lang="fr-FR" sz="1100" dirty="0"/>
              <a:t> </a:t>
            </a:r>
            <a:r>
              <a:rPr lang="fr-FR" sz="1100" dirty="0" err="1"/>
              <a:t>float</a:t>
            </a:r>
            <a:r>
              <a:rPr lang="fr-FR" sz="1100" dirty="0"/>
              <a:t> </a:t>
            </a:r>
            <a:r>
              <a:rPr lang="fr-FR" sz="1100" dirty="0" err="1"/>
              <a:t>cost</a:t>
            </a:r>
            <a:r>
              <a:rPr lang="fr-FR" sz="1100" dirty="0"/>
              <a:t>;</a:t>
            </a:r>
          </a:p>
          <a:p>
            <a:pPr>
              <a:buFontTx/>
              <a:buNone/>
              <a:defRPr/>
            </a:pPr>
            <a:r>
              <a:rPr lang="fr-FR" sz="1100" dirty="0"/>
              <a:t>   </a:t>
            </a:r>
            <a:r>
              <a:rPr lang="fr-FR" sz="1100" dirty="0" err="1"/>
              <a:t>private</a:t>
            </a:r>
            <a:r>
              <a:rPr lang="fr-FR" sz="1100" dirty="0"/>
              <a:t> Date </a:t>
            </a:r>
            <a:r>
              <a:rPr lang="fr-FR" sz="1100" dirty="0" err="1"/>
              <a:t>subscription</a:t>
            </a:r>
            <a:r>
              <a:rPr lang="fr-FR" sz="1100" dirty="0"/>
              <a:t>;</a:t>
            </a:r>
          </a:p>
          <a:p>
            <a:pPr>
              <a:buFontTx/>
              <a:buNone/>
              <a:defRPr/>
            </a:pPr>
            <a:r>
              <a:rPr lang="fr-FR" sz="1100" dirty="0"/>
              <a:t>   </a:t>
            </a:r>
            <a:r>
              <a:rPr lang="fr-FR" sz="1100" dirty="0" err="1"/>
              <a:t>private</a:t>
            </a:r>
            <a:r>
              <a:rPr lang="fr-FR" sz="1100" dirty="0"/>
              <a:t> </a:t>
            </a:r>
            <a:r>
              <a:rPr lang="fr-FR" sz="1100" dirty="0" err="1"/>
              <a:t>boolean</a:t>
            </a:r>
            <a:r>
              <a:rPr lang="fr-FR" sz="1100" dirty="0"/>
              <a:t> </a:t>
            </a:r>
            <a:r>
              <a:rPr lang="fr-FR" sz="1100" dirty="0" err="1"/>
              <a:t>canceled</a:t>
            </a:r>
            <a:r>
              <a:rPr lang="fr-FR" sz="1100" dirty="0"/>
              <a:t>;</a:t>
            </a:r>
          </a:p>
          <a:p>
            <a:pPr>
              <a:buFontTx/>
              <a:buNone/>
              <a:defRPr/>
            </a:pPr>
            <a:r>
              <a:rPr lang="fr-FR" sz="1100" dirty="0"/>
              <a:t>   </a:t>
            </a:r>
            <a:r>
              <a:rPr lang="fr-FR" sz="1100" dirty="0" err="1"/>
              <a:t>private</a:t>
            </a:r>
            <a:r>
              <a:rPr lang="fr-FR" sz="1100" dirty="0"/>
              <a:t> int rate;</a:t>
            </a:r>
          </a:p>
          <a:p>
            <a:pPr>
              <a:buFontTx/>
              <a:buNone/>
              <a:defRPr/>
            </a:pPr>
            <a:r>
              <a:rPr lang="fr-FR" sz="1100" dirty="0"/>
              <a:t>   </a:t>
            </a:r>
            <a:r>
              <a:rPr lang="fr-FR" sz="1100" dirty="0" err="1"/>
              <a:t>private</a:t>
            </a:r>
            <a:r>
              <a:rPr lang="fr-FR" sz="1100" dirty="0"/>
              <a:t> </a:t>
            </a:r>
            <a:r>
              <a:rPr lang="fr-FR" sz="1100" dirty="0" err="1"/>
              <a:t>boolean</a:t>
            </a:r>
            <a:r>
              <a:rPr lang="fr-FR" sz="1100" dirty="0"/>
              <a:t> tags [];</a:t>
            </a:r>
          </a:p>
          <a:p>
            <a:pPr>
              <a:buFontTx/>
              <a:buNone/>
              <a:defRPr/>
            </a:pPr>
            <a:r>
              <a:rPr lang="fr-FR" sz="1100" dirty="0"/>
              <a:t>   </a:t>
            </a:r>
            <a:r>
              <a:rPr lang="fr-FR" sz="1100" dirty="0" err="1"/>
              <a:t>private</a:t>
            </a:r>
            <a:r>
              <a:rPr lang="fr-FR" sz="1100" dirty="0"/>
              <a:t> List&lt;Comment&gt; </a:t>
            </a:r>
            <a:r>
              <a:rPr lang="fr-FR" sz="1100" dirty="0" err="1"/>
              <a:t>comments</a:t>
            </a:r>
            <a:r>
              <a:rPr lang="fr-FR" sz="1100" dirty="0"/>
              <a:t> = </a:t>
            </a:r>
            <a:r>
              <a:rPr lang="fr-FR" sz="1100" dirty="0" err="1"/>
              <a:t>null</a:t>
            </a:r>
            <a:r>
              <a:rPr lang="fr-FR" sz="1100" dirty="0"/>
              <a:t>; </a:t>
            </a:r>
          </a:p>
          <a:p>
            <a:pPr>
              <a:buFontTx/>
              <a:buNone/>
              <a:defRPr/>
            </a:pPr>
            <a:endParaRPr lang="fr-FR" sz="1100" dirty="0"/>
          </a:p>
          <a:p>
            <a:pPr>
              <a:buFontTx/>
              <a:buNone/>
              <a:defRPr/>
            </a:pPr>
            <a:r>
              <a:rPr lang="fr-FR" sz="1100" dirty="0"/>
              <a:t>@</a:t>
            </a:r>
            <a:r>
              <a:rPr lang="fr-FR" sz="1100" dirty="0" err="1"/>
              <a:t>Override</a:t>
            </a:r>
            <a:endParaRPr lang="fr-FR" sz="1100" dirty="0"/>
          </a:p>
          <a:p>
            <a:pPr>
              <a:buFontTx/>
              <a:buNone/>
              <a:defRPr/>
            </a:pPr>
            <a:r>
              <a:rPr lang="fr-FR" sz="1100" dirty="0">
                <a:solidFill>
                  <a:schemeClr val="accent6">
                    <a:lumMod val="75000"/>
                  </a:schemeClr>
                </a:solidFill>
              </a:rPr>
              <a:t>   public void </a:t>
            </a:r>
            <a:r>
              <a:rPr lang="fr-FR" sz="1100" dirty="0" err="1">
                <a:solidFill>
                  <a:schemeClr val="accent6">
                    <a:lumMod val="75000"/>
                  </a:schemeClr>
                </a:solidFill>
              </a:rPr>
              <a:t>writeToParcel</a:t>
            </a:r>
            <a:r>
              <a:rPr lang="fr-FR" sz="1100" dirty="0">
                <a:solidFill>
                  <a:schemeClr val="accent6">
                    <a:lumMod val="75000"/>
                  </a:schemeClr>
                </a:solidFill>
              </a:rPr>
              <a:t>(</a:t>
            </a:r>
            <a:r>
              <a:rPr lang="fr-FR" sz="1100" dirty="0" err="1">
                <a:solidFill>
                  <a:schemeClr val="accent6">
                    <a:lumMod val="75000"/>
                  </a:schemeClr>
                </a:solidFill>
              </a:rPr>
              <a:t>Parcel</a:t>
            </a:r>
            <a:r>
              <a:rPr lang="fr-FR" sz="1100" dirty="0">
                <a:solidFill>
                  <a:schemeClr val="accent6">
                    <a:lumMod val="75000"/>
                  </a:schemeClr>
                </a:solidFill>
              </a:rPr>
              <a:t> </a:t>
            </a:r>
            <a:r>
              <a:rPr lang="fr-FR" sz="1100" dirty="0" err="1">
                <a:solidFill>
                  <a:schemeClr val="accent6">
                    <a:lumMod val="75000"/>
                  </a:schemeClr>
                </a:solidFill>
              </a:rPr>
              <a:t>dest</a:t>
            </a:r>
            <a:r>
              <a:rPr lang="fr-FR" sz="1100" dirty="0">
                <a:solidFill>
                  <a:schemeClr val="accent6">
                    <a:lumMod val="75000"/>
                  </a:schemeClr>
                </a:solidFill>
              </a:rPr>
              <a:t>, int flags) {</a:t>
            </a:r>
          </a:p>
          <a:p>
            <a:pPr>
              <a:buFontTx/>
              <a:buNone/>
              <a:defRPr/>
            </a:pPr>
            <a:r>
              <a:rPr lang="fr-FR" sz="1100" dirty="0"/>
              <a:t>      </a:t>
            </a:r>
            <a:r>
              <a:rPr lang="fr-FR" sz="1100" dirty="0" err="1"/>
              <a:t>dest.writeString</a:t>
            </a:r>
            <a:r>
              <a:rPr lang="fr-FR" sz="1100" dirty="0"/>
              <a:t>(</a:t>
            </a:r>
            <a:r>
              <a:rPr lang="fr-FR" sz="1100" dirty="0" err="1"/>
              <a:t>name</a:t>
            </a:r>
            <a:r>
              <a:rPr lang="fr-FR" sz="1100" dirty="0"/>
              <a:t>);</a:t>
            </a:r>
          </a:p>
          <a:p>
            <a:pPr>
              <a:buFontTx/>
              <a:buNone/>
              <a:defRPr/>
            </a:pPr>
            <a:r>
              <a:rPr lang="fr-FR" sz="1100" dirty="0"/>
              <a:t>      </a:t>
            </a:r>
            <a:r>
              <a:rPr lang="fr-FR" sz="1100" dirty="0" err="1"/>
              <a:t>dest.writeFloat</a:t>
            </a:r>
            <a:r>
              <a:rPr lang="fr-FR" sz="1100" dirty="0"/>
              <a:t>(</a:t>
            </a:r>
            <a:r>
              <a:rPr lang="fr-FR" sz="1100" dirty="0" err="1"/>
              <a:t>cost</a:t>
            </a:r>
            <a:r>
              <a:rPr lang="fr-FR" sz="1100" dirty="0"/>
              <a:t>);</a:t>
            </a:r>
          </a:p>
          <a:p>
            <a:pPr>
              <a:buFontTx/>
              <a:buNone/>
              <a:defRPr/>
            </a:pPr>
            <a:r>
              <a:rPr lang="fr-FR" sz="1100" dirty="0"/>
              <a:t>      </a:t>
            </a:r>
            <a:r>
              <a:rPr lang="fr-FR" sz="1100" dirty="0" err="1"/>
              <a:t>dest.writeLong</a:t>
            </a:r>
            <a:r>
              <a:rPr lang="fr-FR" sz="1100" dirty="0"/>
              <a:t>(</a:t>
            </a:r>
            <a:r>
              <a:rPr lang="fr-FR" sz="1100" dirty="0" err="1"/>
              <a:t>subscription.getTime</a:t>
            </a:r>
            <a:r>
              <a:rPr lang="fr-FR" sz="1100" dirty="0"/>
              <a:t>());</a:t>
            </a:r>
          </a:p>
          <a:p>
            <a:pPr>
              <a:buFontTx/>
              <a:buNone/>
              <a:defRPr/>
            </a:pPr>
            <a:r>
              <a:rPr lang="fr-FR" sz="1100" dirty="0"/>
              <a:t>      </a:t>
            </a:r>
            <a:r>
              <a:rPr lang="fr-FR" sz="1100" dirty="0" err="1"/>
              <a:t>dest.writeInt</a:t>
            </a:r>
            <a:r>
              <a:rPr lang="fr-FR" sz="1100" dirty="0"/>
              <a:t>(</a:t>
            </a:r>
            <a:r>
              <a:rPr lang="fr-FR" sz="1100" dirty="0" err="1"/>
              <a:t>canceled</a:t>
            </a:r>
            <a:r>
              <a:rPr lang="fr-FR" sz="1100" dirty="0"/>
              <a:t> ? 1 : 0);</a:t>
            </a:r>
          </a:p>
          <a:p>
            <a:pPr>
              <a:buFontTx/>
              <a:buNone/>
              <a:defRPr/>
            </a:pPr>
            <a:r>
              <a:rPr lang="fr-FR" sz="1100" dirty="0"/>
              <a:t>      </a:t>
            </a:r>
            <a:r>
              <a:rPr lang="fr-FR" sz="1100" dirty="0" err="1"/>
              <a:t>dest.writeInt</a:t>
            </a:r>
            <a:r>
              <a:rPr lang="fr-FR" sz="1100" dirty="0"/>
              <a:t>(rate);</a:t>
            </a:r>
          </a:p>
          <a:p>
            <a:pPr>
              <a:buFontTx/>
              <a:buNone/>
              <a:defRPr/>
            </a:pPr>
            <a:r>
              <a:rPr lang="fr-FR" sz="1100" dirty="0"/>
              <a:t>      </a:t>
            </a:r>
            <a:r>
              <a:rPr lang="fr-FR" sz="1100" dirty="0" err="1"/>
              <a:t>dest.writeBooleanArray</a:t>
            </a:r>
            <a:r>
              <a:rPr lang="fr-FR" sz="1100" dirty="0"/>
              <a:t>(tags);</a:t>
            </a:r>
          </a:p>
          <a:p>
            <a:pPr>
              <a:buFontTx/>
              <a:buNone/>
              <a:defRPr/>
            </a:pPr>
            <a:r>
              <a:rPr lang="fr-FR" sz="1100" dirty="0"/>
              <a:t>      Comment [] tab = new Comment [</a:t>
            </a:r>
            <a:r>
              <a:rPr lang="fr-FR" sz="1100" dirty="0" err="1"/>
              <a:t>comments.size</a:t>
            </a:r>
            <a:r>
              <a:rPr lang="fr-FR" sz="1100" dirty="0"/>
              <a:t>()];</a:t>
            </a:r>
          </a:p>
          <a:p>
            <a:pPr>
              <a:buFontTx/>
              <a:buNone/>
              <a:defRPr/>
            </a:pPr>
            <a:r>
              <a:rPr lang="fr-FR" sz="1100" dirty="0"/>
              <a:t>      </a:t>
            </a:r>
            <a:r>
              <a:rPr lang="fr-FR" sz="1100" dirty="0" err="1"/>
              <a:t>comments.toArray</a:t>
            </a:r>
            <a:r>
              <a:rPr lang="fr-FR" sz="1100" dirty="0"/>
              <a:t>(tab);</a:t>
            </a:r>
          </a:p>
          <a:p>
            <a:pPr>
              <a:buFontTx/>
              <a:buNone/>
              <a:defRPr/>
            </a:pPr>
            <a:r>
              <a:rPr lang="fr-FR" sz="1100" dirty="0"/>
              <a:t>      </a:t>
            </a:r>
            <a:r>
              <a:rPr lang="fr-FR" sz="1100" dirty="0" err="1"/>
              <a:t>dest.writeParcelableArray</a:t>
            </a:r>
            <a:r>
              <a:rPr lang="fr-FR" sz="1100" dirty="0"/>
              <a:t>(tab, 0);</a:t>
            </a:r>
          </a:p>
          <a:p>
            <a:pPr>
              <a:buFontTx/>
              <a:buNone/>
              <a:defRPr/>
            </a:pPr>
            <a:r>
              <a:rPr lang="fr-FR" sz="1100" dirty="0">
                <a:solidFill>
                  <a:schemeClr val="accent6">
                    <a:lumMod val="75000"/>
                  </a:schemeClr>
                </a:solidFill>
              </a:rPr>
              <a:t>}</a:t>
            </a:r>
          </a:p>
          <a:p>
            <a:pPr>
              <a:buFontTx/>
              <a:buNone/>
              <a:defRPr/>
            </a:pPr>
            <a:r>
              <a:rPr lang="fr-FR" sz="1100" dirty="0"/>
              <a:t>…</a:t>
            </a:r>
          </a:p>
          <a:p>
            <a:pPr>
              <a:buFontTx/>
              <a:buNone/>
              <a:defRPr/>
            </a:pPr>
            <a:r>
              <a:rPr lang="fr-FR" sz="1100" dirty="0"/>
              <a:t>}</a:t>
            </a:r>
          </a:p>
          <a:p>
            <a:pPr>
              <a:buFontTx/>
              <a:buNone/>
              <a:defRPr/>
            </a:pPr>
            <a:endParaRPr lang="fr-FR" sz="1200" dirty="0"/>
          </a:p>
        </p:txBody>
      </p:sp>
      <p:sp>
        <p:nvSpPr>
          <p:cNvPr id="6" name="Espace réservé du contenu 2"/>
          <p:cNvSpPr txBox="1">
            <a:spLocks/>
          </p:cNvSpPr>
          <p:nvPr/>
        </p:nvSpPr>
        <p:spPr>
          <a:xfrm>
            <a:off x="4572000" y="692696"/>
            <a:ext cx="4150048" cy="4896396"/>
          </a:xfrm>
          <a:prstGeom prst="rect">
            <a:avLst/>
          </a:prstGeom>
        </p:spPr>
        <p:txBody>
          <a:bodyPr>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FontTx/>
              <a:buNone/>
              <a:defRPr/>
            </a:pPr>
            <a:r>
              <a:rPr lang="fr-FR" sz="1100" dirty="0">
                <a:solidFill>
                  <a:schemeClr val="accent6">
                    <a:lumMod val="75000"/>
                  </a:schemeClr>
                </a:solidFill>
              </a:rPr>
              <a:t>public static final </a:t>
            </a:r>
            <a:r>
              <a:rPr lang="fr-FR" sz="1100" dirty="0" err="1">
                <a:solidFill>
                  <a:schemeClr val="accent6">
                    <a:lumMod val="75000"/>
                  </a:schemeClr>
                </a:solidFill>
              </a:rPr>
              <a:t>Parcelable.Creator</a:t>
            </a:r>
            <a:r>
              <a:rPr lang="fr-FR" sz="1100" dirty="0">
                <a:solidFill>
                  <a:schemeClr val="accent6">
                    <a:lumMod val="75000"/>
                  </a:schemeClr>
                </a:solidFill>
              </a:rPr>
              <a:t>&lt;Magazine&gt; CREATOR</a:t>
            </a:r>
          </a:p>
          <a:p>
            <a:pPr>
              <a:buFontTx/>
              <a:buNone/>
              <a:defRPr/>
            </a:pPr>
            <a:r>
              <a:rPr lang="fr-FR" sz="1100" dirty="0">
                <a:solidFill>
                  <a:schemeClr val="accent6">
                    <a:lumMod val="75000"/>
                  </a:schemeClr>
                </a:solidFill>
              </a:rPr>
              <a:t>      = new </a:t>
            </a:r>
            <a:r>
              <a:rPr lang="fr-FR" sz="1100" dirty="0" err="1">
                <a:solidFill>
                  <a:schemeClr val="accent6">
                    <a:lumMod val="75000"/>
                  </a:schemeClr>
                </a:solidFill>
              </a:rPr>
              <a:t>Parcelable.Creator</a:t>
            </a:r>
            <a:r>
              <a:rPr lang="fr-FR" sz="1100" dirty="0">
                <a:solidFill>
                  <a:schemeClr val="accent6">
                    <a:lumMod val="75000"/>
                  </a:schemeClr>
                </a:solidFill>
              </a:rPr>
              <a:t>&lt;Magazine&gt;() {</a:t>
            </a:r>
          </a:p>
          <a:p>
            <a:pPr>
              <a:buFontTx/>
              <a:buNone/>
              <a:defRPr/>
            </a:pPr>
            <a:r>
              <a:rPr lang="fr-FR" sz="1100" dirty="0"/>
              <a:t>   @</a:t>
            </a:r>
            <a:r>
              <a:rPr lang="fr-FR" sz="1100" dirty="0" err="1"/>
              <a:t>Override</a:t>
            </a:r>
            <a:endParaRPr lang="fr-FR" sz="1100" dirty="0"/>
          </a:p>
          <a:p>
            <a:pPr>
              <a:buFontTx/>
              <a:buNone/>
              <a:defRPr/>
            </a:pPr>
            <a:r>
              <a:rPr lang="fr-FR" sz="1100" dirty="0"/>
              <a:t>   </a:t>
            </a:r>
            <a:r>
              <a:rPr lang="fr-FR" sz="1100" dirty="0">
                <a:solidFill>
                  <a:schemeClr val="accent6">
                    <a:lumMod val="75000"/>
                  </a:schemeClr>
                </a:solidFill>
              </a:rPr>
              <a:t>public Magazine </a:t>
            </a:r>
            <a:r>
              <a:rPr lang="fr-FR" sz="1100" dirty="0" err="1">
                <a:solidFill>
                  <a:schemeClr val="accent6">
                    <a:lumMod val="75000"/>
                  </a:schemeClr>
                </a:solidFill>
              </a:rPr>
              <a:t>createFromParcel</a:t>
            </a:r>
            <a:r>
              <a:rPr lang="fr-FR" sz="1100" dirty="0">
                <a:solidFill>
                  <a:schemeClr val="accent6">
                    <a:lumMod val="75000"/>
                  </a:schemeClr>
                </a:solidFill>
              </a:rPr>
              <a:t>(</a:t>
            </a:r>
            <a:r>
              <a:rPr lang="fr-FR" sz="1100" dirty="0" err="1">
                <a:solidFill>
                  <a:schemeClr val="accent6">
                    <a:lumMod val="75000"/>
                  </a:schemeClr>
                </a:solidFill>
              </a:rPr>
              <a:t>Parcel</a:t>
            </a:r>
            <a:r>
              <a:rPr lang="fr-FR" sz="1100" dirty="0">
                <a:solidFill>
                  <a:schemeClr val="accent6">
                    <a:lumMod val="75000"/>
                  </a:schemeClr>
                </a:solidFill>
              </a:rPr>
              <a:t> in) {</a:t>
            </a:r>
          </a:p>
          <a:p>
            <a:pPr>
              <a:buFontTx/>
              <a:buNone/>
              <a:defRPr/>
            </a:pPr>
            <a:r>
              <a:rPr lang="fr-FR" sz="1100" dirty="0"/>
              <a:t>     Magazine m = new Magazine();</a:t>
            </a:r>
          </a:p>
          <a:p>
            <a:pPr>
              <a:buFontTx/>
              <a:buNone/>
              <a:defRPr/>
            </a:pPr>
            <a:r>
              <a:rPr lang="fr-FR" sz="1100" dirty="0"/>
              <a:t>     </a:t>
            </a:r>
            <a:r>
              <a:rPr lang="fr-FR" sz="1100" dirty="0" err="1"/>
              <a:t>m.setName</a:t>
            </a:r>
            <a:r>
              <a:rPr lang="fr-FR" sz="1100" dirty="0"/>
              <a:t>(</a:t>
            </a:r>
            <a:r>
              <a:rPr lang="fr-FR" sz="1100" dirty="0" err="1"/>
              <a:t>in.readString</a:t>
            </a:r>
            <a:r>
              <a:rPr lang="fr-FR" sz="1100" dirty="0"/>
              <a:t>());</a:t>
            </a:r>
          </a:p>
          <a:p>
            <a:pPr>
              <a:buFontTx/>
              <a:buNone/>
              <a:defRPr/>
            </a:pPr>
            <a:r>
              <a:rPr lang="fr-FR" sz="1100" dirty="0"/>
              <a:t>     </a:t>
            </a:r>
            <a:r>
              <a:rPr lang="fr-FR" sz="1100" dirty="0" err="1"/>
              <a:t>m.setCost</a:t>
            </a:r>
            <a:r>
              <a:rPr lang="fr-FR" sz="1100" dirty="0"/>
              <a:t>(</a:t>
            </a:r>
            <a:r>
              <a:rPr lang="fr-FR" sz="1100" dirty="0" err="1"/>
              <a:t>in.readFloat</a:t>
            </a:r>
            <a:r>
              <a:rPr lang="fr-FR" sz="1100" dirty="0"/>
              <a:t>());</a:t>
            </a:r>
          </a:p>
          <a:p>
            <a:pPr>
              <a:buFontTx/>
              <a:buNone/>
              <a:defRPr/>
            </a:pPr>
            <a:r>
              <a:rPr lang="fr-FR" sz="1100" dirty="0"/>
              <a:t>     </a:t>
            </a:r>
            <a:r>
              <a:rPr lang="fr-FR" sz="1100" dirty="0" err="1"/>
              <a:t>m.setSubscription</a:t>
            </a:r>
            <a:r>
              <a:rPr lang="fr-FR" sz="1100" dirty="0"/>
              <a:t>(new Date (</a:t>
            </a:r>
            <a:r>
              <a:rPr lang="fr-FR" sz="1100" dirty="0" err="1"/>
              <a:t>in.readLong</a:t>
            </a:r>
            <a:r>
              <a:rPr lang="fr-FR" sz="1100" dirty="0"/>
              <a:t>()));</a:t>
            </a:r>
          </a:p>
          <a:p>
            <a:pPr>
              <a:buFontTx/>
              <a:buNone/>
              <a:defRPr/>
            </a:pPr>
            <a:r>
              <a:rPr lang="fr-FR" sz="1100" dirty="0"/>
              <a:t>     </a:t>
            </a:r>
            <a:r>
              <a:rPr lang="fr-FR" sz="1100" dirty="0" err="1"/>
              <a:t>m.setCanceled</a:t>
            </a:r>
            <a:r>
              <a:rPr lang="fr-FR" sz="1100" dirty="0"/>
              <a:t>(</a:t>
            </a:r>
            <a:r>
              <a:rPr lang="fr-FR" sz="1100" dirty="0" err="1"/>
              <a:t>in.readInt</a:t>
            </a:r>
            <a:r>
              <a:rPr lang="fr-FR" sz="1100" dirty="0"/>
              <a:t>() != 0 ? </a:t>
            </a:r>
            <a:r>
              <a:rPr lang="fr-FR" sz="1100" dirty="0" err="1"/>
              <a:t>true</a:t>
            </a:r>
            <a:r>
              <a:rPr lang="fr-FR" sz="1100" dirty="0"/>
              <a:t> : false);</a:t>
            </a:r>
          </a:p>
          <a:p>
            <a:pPr>
              <a:buFontTx/>
              <a:buNone/>
              <a:defRPr/>
            </a:pPr>
            <a:r>
              <a:rPr lang="fr-FR" sz="1100" dirty="0"/>
              <a:t>     </a:t>
            </a:r>
            <a:r>
              <a:rPr lang="fr-FR" sz="1100" dirty="0" err="1"/>
              <a:t>m.setRate</a:t>
            </a:r>
            <a:r>
              <a:rPr lang="fr-FR" sz="1100" dirty="0"/>
              <a:t>(</a:t>
            </a:r>
            <a:r>
              <a:rPr lang="fr-FR" sz="1100" dirty="0" err="1"/>
              <a:t>in.readInt</a:t>
            </a:r>
            <a:r>
              <a:rPr lang="fr-FR" sz="1100" dirty="0"/>
              <a:t>());</a:t>
            </a:r>
          </a:p>
          <a:p>
            <a:pPr>
              <a:buFontTx/>
              <a:buNone/>
              <a:defRPr/>
            </a:pPr>
            <a:r>
              <a:rPr lang="fr-FR" sz="1100" dirty="0"/>
              <a:t>     </a:t>
            </a:r>
            <a:r>
              <a:rPr lang="fr-FR" sz="1100" dirty="0" err="1"/>
              <a:t>boolean</a:t>
            </a:r>
            <a:r>
              <a:rPr lang="fr-FR" sz="1100" dirty="0"/>
              <a:t> val [] = new </a:t>
            </a:r>
            <a:r>
              <a:rPr lang="fr-FR" sz="1100" dirty="0" err="1"/>
              <a:t>boolean</a:t>
            </a:r>
            <a:r>
              <a:rPr lang="fr-FR" sz="1100" dirty="0"/>
              <a:t> [4];</a:t>
            </a:r>
          </a:p>
          <a:p>
            <a:pPr>
              <a:buFontTx/>
              <a:buNone/>
              <a:defRPr/>
            </a:pPr>
            <a:r>
              <a:rPr lang="fr-FR" sz="1100" dirty="0"/>
              <a:t>     </a:t>
            </a:r>
            <a:r>
              <a:rPr lang="fr-FR" sz="1100" dirty="0" err="1"/>
              <a:t>in.readBooleanArray</a:t>
            </a:r>
            <a:r>
              <a:rPr lang="fr-FR" sz="1100" dirty="0"/>
              <a:t>(val);</a:t>
            </a:r>
          </a:p>
          <a:p>
            <a:pPr>
              <a:buFontTx/>
              <a:buNone/>
              <a:defRPr/>
            </a:pPr>
            <a:r>
              <a:rPr lang="fr-FR" sz="1100" dirty="0"/>
              <a:t>     </a:t>
            </a:r>
            <a:r>
              <a:rPr lang="fr-FR" sz="1100" dirty="0" err="1"/>
              <a:t>m.setTags</a:t>
            </a:r>
            <a:r>
              <a:rPr lang="fr-FR" sz="1100" dirty="0"/>
              <a:t>(val);</a:t>
            </a:r>
          </a:p>
          <a:p>
            <a:pPr>
              <a:buFontTx/>
              <a:buNone/>
              <a:defRPr/>
            </a:pPr>
            <a:r>
              <a:rPr lang="fr-FR" sz="1100" dirty="0"/>
              <a:t>     </a:t>
            </a:r>
            <a:r>
              <a:rPr lang="fr-FR" sz="1100" dirty="0" err="1"/>
              <a:t>Parcelable</a:t>
            </a:r>
            <a:r>
              <a:rPr lang="fr-FR" sz="1100" dirty="0"/>
              <a:t> [] c = </a:t>
            </a:r>
            <a:r>
              <a:rPr lang="fr-FR" sz="1100" dirty="0" err="1"/>
              <a:t>in.readParcelableArray</a:t>
            </a:r>
            <a:r>
              <a:rPr lang="fr-FR" sz="1100" dirty="0"/>
              <a:t>(</a:t>
            </a:r>
            <a:br>
              <a:rPr lang="fr-FR" sz="1100" dirty="0"/>
            </a:br>
            <a:r>
              <a:rPr lang="fr-FR" sz="1100" dirty="0"/>
              <a:t>         </a:t>
            </a:r>
            <a:r>
              <a:rPr lang="fr-FR" sz="1100" dirty="0" err="1"/>
              <a:t>Comment.class.getClassLoader</a:t>
            </a:r>
            <a:r>
              <a:rPr lang="fr-FR" sz="1100" dirty="0"/>
              <a:t>()</a:t>
            </a:r>
            <a:br>
              <a:rPr lang="fr-FR" sz="1100" dirty="0"/>
            </a:br>
            <a:r>
              <a:rPr lang="fr-FR" sz="1100" dirty="0"/>
              <a:t>  );</a:t>
            </a:r>
          </a:p>
          <a:p>
            <a:pPr>
              <a:buFontTx/>
              <a:buNone/>
              <a:defRPr/>
            </a:pPr>
            <a:r>
              <a:rPr lang="fr-FR" sz="1100" dirty="0"/>
              <a:t>     for (int i=0; i&lt; </a:t>
            </a:r>
            <a:r>
              <a:rPr lang="fr-FR" sz="1100" dirty="0" err="1"/>
              <a:t>c.length</a:t>
            </a:r>
            <a:r>
              <a:rPr lang="fr-FR" sz="1100" dirty="0"/>
              <a:t>;++i) {</a:t>
            </a:r>
          </a:p>
          <a:p>
            <a:pPr>
              <a:buFontTx/>
              <a:buNone/>
              <a:defRPr/>
            </a:pPr>
            <a:r>
              <a:rPr lang="fr-FR" sz="1100" dirty="0"/>
              <a:t>         </a:t>
            </a:r>
            <a:r>
              <a:rPr lang="fr-FR" sz="1100" dirty="0" err="1"/>
              <a:t>m.getComments</a:t>
            </a:r>
            <a:r>
              <a:rPr lang="fr-FR" sz="1100" dirty="0"/>
              <a:t>().</a:t>
            </a:r>
            <a:r>
              <a:rPr lang="fr-FR" sz="1100" dirty="0" err="1"/>
              <a:t>add</a:t>
            </a:r>
            <a:r>
              <a:rPr lang="fr-FR" sz="1100" dirty="0"/>
              <a:t>((Comment) c[i]);</a:t>
            </a:r>
          </a:p>
          <a:p>
            <a:pPr>
              <a:buFontTx/>
              <a:buNone/>
              <a:defRPr/>
            </a:pPr>
            <a:r>
              <a:rPr lang="fr-FR" sz="1100" dirty="0"/>
              <a:t>     }</a:t>
            </a:r>
          </a:p>
          <a:p>
            <a:pPr>
              <a:buFontTx/>
              <a:buNone/>
              <a:defRPr/>
            </a:pPr>
            <a:r>
              <a:rPr lang="fr-FR" sz="1100" dirty="0"/>
              <a:t>     return m;</a:t>
            </a:r>
          </a:p>
          <a:p>
            <a:pPr>
              <a:buFontTx/>
              <a:buNone/>
              <a:defRPr/>
            </a:pPr>
            <a:r>
              <a:rPr lang="fr-FR" sz="1100" dirty="0">
                <a:solidFill>
                  <a:schemeClr val="accent6">
                    <a:lumMod val="75000"/>
                  </a:schemeClr>
                </a:solidFill>
              </a:rPr>
              <a:t>   }</a:t>
            </a:r>
          </a:p>
          <a:p>
            <a:pPr>
              <a:buFontTx/>
              <a:buNone/>
              <a:defRPr/>
            </a:pPr>
            <a:r>
              <a:rPr lang="fr-FR" sz="1100" dirty="0"/>
              <a:t>   @</a:t>
            </a:r>
            <a:r>
              <a:rPr lang="fr-FR" sz="1100" dirty="0" err="1"/>
              <a:t>Override</a:t>
            </a:r>
            <a:endParaRPr lang="fr-FR" sz="1100" dirty="0"/>
          </a:p>
          <a:p>
            <a:pPr>
              <a:buFontTx/>
              <a:buNone/>
              <a:defRPr/>
            </a:pPr>
            <a:r>
              <a:rPr lang="fr-FR" sz="1100" dirty="0">
                <a:solidFill>
                  <a:schemeClr val="accent6">
                    <a:lumMod val="75000"/>
                  </a:schemeClr>
                </a:solidFill>
              </a:rPr>
              <a:t>   public Magazine[] </a:t>
            </a:r>
            <a:r>
              <a:rPr lang="fr-FR" sz="1100" dirty="0" err="1">
                <a:solidFill>
                  <a:schemeClr val="accent6">
                    <a:lumMod val="75000"/>
                  </a:schemeClr>
                </a:solidFill>
              </a:rPr>
              <a:t>newArray</a:t>
            </a:r>
            <a:r>
              <a:rPr lang="fr-FR" sz="1100" dirty="0">
                <a:solidFill>
                  <a:schemeClr val="accent6">
                    <a:lumMod val="75000"/>
                  </a:schemeClr>
                </a:solidFill>
              </a:rPr>
              <a:t>(int size) {</a:t>
            </a:r>
          </a:p>
          <a:p>
            <a:pPr>
              <a:buFontTx/>
              <a:buNone/>
              <a:defRPr/>
            </a:pPr>
            <a:r>
              <a:rPr lang="fr-FR" sz="1100" dirty="0">
                <a:solidFill>
                  <a:schemeClr val="accent6">
                    <a:lumMod val="75000"/>
                  </a:schemeClr>
                </a:solidFill>
              </a:rPr>
              <a:t>      return new Magazine [size];</a:t>
            </a:r>
          </a:p>
          <a:p>
            <a:pPr>
              <a:buFontTx/>
              <a:buNone/>
              <a:defRPr/>
            </a:pPr>
            <a:r>
              <a:rPr lang="fr-FR" sz="1100" dirty="0">
                <a:solidFill>
                  <a:schemeClr val="accent6">
                    <a:lumMod val="75000"/>
                  </a:schemeClr>
                </a:solidFill>
              </a:rPr>
              <a:t>   }</a:t>
            </a:r>
          </a:p>
          <a:p>
            <a:pPr>
              <a:buFontTx/>
              <a:buNone/>
              <a:defRPr/>
            </a:pPr>
            <a:r>
              <a:rPr lang="fr-FR" sz="1100" dirty="0"/>
              <a:t>};</a:t>
            </a:r>
          </a:p>
        </p:txBody>
      </p:sp>
    </p:spTree>
    <p:extLst>
      <p:ext uri="{BB962C8B-B14F-4D97-AF65-F5344CB8AC3E}">
        <p14:creationId xmlns:p14="http://schemas.microsoft.com/office/powerpoint/2010/main" val="4268289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Aide: transférer un magazine</a:t>
            </a:r>
          </a:p>
        </p:txBody>
      </p:sp>
      <p:sp>
        <p:nvSpPr>
          <p:cNvPr id="3" name="Espace réservé du contenu 2"/>
          <p:cNvSpPr>
            <a:spLocks noGrp="1"/>
          </p:cNvSpPr>
          <p:nvPr>
            <p:ph sz="quarter" idx="1"/>
          </p:nvPr>
        </p:nvSpPr>
        <p:spPr>
          <a:xfrm>
            <a:off x="457200" y="1600200"/>
            <a:ext cx="7499176" cy="5257800"/>
          </a:xfrm>
        </p:spPr>
        <p:txBody>
          <a:bodyPr>
            <a:normAutofit fontScale="32500" lnSpcReduction="20000"/>
          </a:bodyPr>
          <a:lstStyle/>
          <a:p>
            <a:pPr>
              <a:buNone/>
              <a:defRPr/>
            </a:pPr>
            <a:r>
              <a:rPr lang="en-US" dirty="0"/>
              <a:t>public class MagazinesActivity extends Activity {</a:t>
            </a:r>
          </a:p>
          <a:p>
            <a:pPr>
              <a:buFontTx/>
              <a:buNone/>
              <a:defRPr/>
            </a:pPr>
            <a:r>
              <a:rPr lang="fr-FR" dirty="0"/>
              <a:t>   </a:t>
            </a:r>
            <a:r>
              <a:rPr lang="fr-FR" dirty="0" err="1"/>
              <a:t>protected</a:t>
            </a:r>
            <a:r>
              <a:rPr lang="fr-FR" dirty="0"/>
              <a:t> void </a:t>
            </a:r>
            <a:r>
              <a:rPr lang="fr-FR" dirty="0" err="1"/>
              <a:t>OnEditMagazine</a:t>
            </a:r>
            <a:r>
              <a:rPr lang="fr-FR" dirty="0"/>
              <a:t>(int id) {</a:t>
            </a:r>
          </a:p>
          <a:p>
            <a:pPr>
              <a:buFontTx/>
              <a:buNone/>
              <a:defRPr/>
            </a:pPr>
            <a:r>
              <a:rPr lang="en-US" dirty="0"/>
              <a:t>      Intent edit = new Intent(this, </a:t>
            </a:r>
            <a:r>
              <a:rPr lang="en-US" dirty="0" err="1"/>
              <a:t>EditMagazineActivity.class</a:t>
            </a:r>
            <a:r>
              <a:rPr lang="en-US" dirty="0"/>
              <a:t>);</a:t>
            </a:r>
          </a:p>
          <a:p>
            <a:pPr>
              <a:buFontTx/>
              <a:buNone/>
              <a:defRPr/>
            </a:pPr>
            <a:r>
              <a:rPr lang="fr-FR" dirty="0"/>
              <a:t>      </a:t>
            </a:r>
            <a:r>
              <a:rPr lang="fr-FR" dirty="0" err="1"/>
              <a:t>edit.putExtra</a:t>
            </a:r>
            <a:r>
              <a:rPr lang="fr-FR" dirty="0"/>
              <a:t>("magazine", </a:t>
            </a:r>
            <a:r>
              <a:rPr lang="fr-FR" dirty="0" err="1"/>
              <a:t>list.get</a:t>
            </a:r>
            <a:r>
              <a:rPr lang="fr-FR" dirty="0"/>
              <a:t>(id)); </a:t>
            </a:r>
          </a:p>
          <a:p>
            <a:pPr>
              <a:buFontTx/>
              <a:buNone/>
              <a:defRPr/>
            </a:pPr>
            <a:r>
              <a:rPr lang="fr-FR" dirty="0"/>
              <a:t>      </a:t>
            </a:r>
            <a:r>
              <a:rPr lang="fr-FR" dirty="0" err="1"/>
              <a:t>edit.putExtra</a:t>
            </a:r>
            <a:r>
              <a:rPr lang="fr-FR" dirty="0"/>
              <a:t>("</a:t>
            </a:r>
            <a:r>
              <a:rPr lang="fr-FR" dirty="0" err="1"/>
              <a:t>editID</a:t>
            </a:r>
            <a:r>
              <a:rPr lang="fr-FR" dirty="0"/>
              <a:t>", id); </a:t>
            </a:r>
          </a:p>
          <a:p>
            <a:pPr>
              <a:buFontTx/>
              <a:buNone/>
              <a:defRPr/>
            </a:pPr>
            <a:r>
              <a:rPr lang="fr-FR" dirty="0"/>
              <a:t>      </a:t>
            </a:r>
            <a:r>
              <a:rPr lang="fr-FR" dirty="0" err="1"/>
              <a:t>startActivityForResult</a:t>
            </a:r>
            <a:r>
              <a:rPr lang="fr-FR" dirty="0"/>
              <a:t>(</a:t>
            </a:r>
            <a:r>
              <a:rPr lang="fr-FR" dirty="0" err="1"/>
              <a:t>edit</a:t>
            </a:r>
            <a:r>
              <a:rPr lang="fr-FR" dirty="0"/>
              <a:t>, 2);</a:t>
            </a:r>
          </a:p>
          <a:p>
            <a:pPr>
              <a:buFontTx/>
              <a:buNone/>
              <a:defRPr/>
            </a:pPr>
            <a:r>
              <a:rPr lang="fr-FR" dirty="0"/>
              <a:t>   }</a:t>
            </a:r>
          </a:p>
          <a:p>
            <a:pPr>
              <a:buFontTx/>
              <a:buNone/>
              <a:defRPr/>
            </a:pPr>
            <a:r>
              <a:rPr lang="fr-FR" dirty="0"/>
              <a:t>   </a:t>
            </a:r>
            <a:r>
              <a:rPr lang="fr-FR" dirty="0" err="1"/>
              <a:t>protected</a:t>
            </a:r>
            <a:r>
              <a:rPr lang="fr-FR" dirty="0"/>
              <a:t> void </a:t>
            </a:r>
            <a:r>
              <a:rPr lang="fr-FR" dirty="0" err="1"/>
              <a:t>onAddMagazine</a:t>
            </a:r>
            <a:r>
              <a:rPr lang="fr-FR" dirty="0"/>
              <a:t>() {</a:t>
            </a:r>
          </a:p>
          <a:p>
            <a:pPr>
              <a:buFontTx/>
              <a:buNone/>
              <a:defRPr/>
            </a:pPr>
            <a:r>
              <a:rPr lang="fr-FR" dirty="0"/>
              <a:t>      </a:t>
            </a:r>
            <a:r>
              <a:rPr lang="fr-FR" dirty="0" err="1"/>
              <a:t>startActivityForResult</a:t>
            </a:r>
            <a:r>
              <a:rPr lang="fr-FR" dirty="0"/>
              <a:t>(new </a:t>
            </a:r>
            <a:r>
              <a:rPr lang="fr-FR" dirty="0" err="1"/>
              <a:t>Intent</a:t>
            </a:r>
            <a:r>
              <a:rPr lang="fr-FR" dirty="0"/>
              <a:t>(</a:t>
            </a:r>
            <a:r>
              <a:rPr lang="fr-FR" dirty="0" err="1"/>
              <a:t>this</a:t>
            </a:r>
            <a:r>
              <a:rPr lang="fr-FR" dirty="0"/>
              <a:t>, </a:t>
            </a:r>
            <a:r>
              <a:rPr lang="fr-FR" dirty="0" err="1"/>
              <a:t>EditMagazineActivity.class</a:t>
            </a:r>
            <a:r>
              <a:rPr lang="fr-FR" dirty="0"/>
              <a:t>), 1);</a:t>
            </a:r>
          </a:p>
          <a:p>
            <a:pPr>
              <a:buFontTx/>
              <a:buNone/>
              <a:defRPr/>
            </a:pPr>
            <a:r>
              <a:rPr lang="fr-FR" dirty="0"/>
              <a:t>   }</a:t>
            </a:r>
          </a:p>
          <a:p>
            <a:pPr>
              <a:buFontTx/>
              <a:buNone/>
              <a:defRPr/>
            </a:pPr>
            <a:endParaRPr lang="fr-FR" dirty="0"/>
          </a:p>
          <a:p>
            <a:pPr>
              <a:buFontTx/>
              <a:buNone/>
              <a:defRPr/>
            </a:pPr>
            <a:r>
              <a:rPr lang="fr-FR" dirty="0"/>
              <a:t>   @</a:t>
            </a:r>
            <a:r>
              <a:rPr lang="fr-FR" dirty="0" err="1"/>
              <a:t>Override</a:t>
            </a:r>
            <a:endParaRPr lang="fr-FR" dirty="0"/>
          </a:p>
          <a:p>
            <a:pPr>
              <a:buFontTx/>
              <a:buNone/>
              <a:defRPr/>
            </a:pPr>
            <a:r>
              <a:rPr lang="en-US" dirty="0"/>
              <a:t>   protected void </a:t>
            </a:r>
            <a:r>
              <a:rPr lang="en-US" dirty="0" err="1"/>
              <a:t>onActivityResult</a:t>
            </a:r>
            <a:r>
              <a:rPr lang="en-US" dirty="0"/>
              <a:t>(int </a:t>
            </a:r>
            <a:r>
              <a:rPr lang="en-US" dirty="0" err="1"/>
              <a:t>requestCode</a:t>
            </a:r>
            <a:r>
              <a:rPr lang="en-US" dirty="0"/>
              <a:t>, int resultCode, Intent data) {</a:t>
            </a:r>
          </a:p>
          <a:p>
            <a:pPr>
              <a:buFontTx/>
              <a:buNone/>
              <a:defRPr/>
            </a:pPr>
            <a:r>
              <a:rPr lang="fr-FR" dirty="0"/>
              <a:t>      </a:t>
            </a:r>
            <a:r>
              <a:rPr lang="fr-FR" dirty="0" err="1"/>
              <a:t>super.onActivityResult</a:t>
            </a:r>
            <a:r>
              <a:rPr lang="fr-FR" dirty="0"/>
              <a:t>(</a:t>
            </a:r>
            <a:r>
              <a:rPr lang="fr-FR" dirty="0" err="1"/>
              <a:t>requestCode</a:t>
            </a:r>
            <a:r>
              <a:rPr lang="fr-FR" dirty="0"/>
              <a:t>, resultCode, data);</a:t>
            </a:r>
          </a:p>
          <a:p>
            <a:pPr>
              <a:buFontTx/>
              <a:buNone/>
              <a:defRPr/>
            </a:pPr>
            <a:r>
              <a:rPr lang="fr-FR" dirty="0"/>
              <a:t>      if(resultCode==RESULT_OK &amp;&amp; </a:t>
            </a:r>
            <a:r>
              <a:rPr lang="fr-FR" dirty="0" err="1"/>
              <a:t>requestCode</a:t>
            </a:r>
            <a:r>
              <a:rPr lang="fr-FR" dirty="0"/>
              <a:t>==1){</a:t>
            </a:r>
          </a:p>
          <a:p>
            <a:pPr>
              <a:buFontTx/>
              <a:buNone/>
              <a:defRPr/>
            </a:pPr>
            <a:r>
              <a:rPr lang="fr-FR" dirty="0">
                <a:solidFill>
                  <a:schemeClr val="accent6">
                    <a:lumMod val="75000"/>
                  </a:schemeClr>
                </a:solidFill>
              </a:rPr>
              <a:t>         Magazine </a:t>
            </a:r>
            <a:r>
              <a:rPr lang="fr-FR" dirty="0" err="1">
                <a:solidFill>
                  <a:schemeClr val="accent6">
                    <a:lumMod val="75000"/>
                  </a:schemeClr>
                </a:solidFill>
              </a:rPr>
              <a:t>magazine</a:t>
            </a:r>
            <a:r>
              <a:rPr lang="fr-FR" dirty="0">
                <a:solidFill>
                  <a:schemeClr val="accent6">
                    <a:lumMod val="75000"/>
                  </a:schemeClr>
                </a:solidFill>
              </a:rPr>
              <a:t> = </a:t>
            </a:r>
            <a:r>
              <a:rPr lang="fr-FR" dirty="0" err="1">
                <a:solidFill>
                  <a:schemeClr val="accent6">
                    <a:lumMod val="75000"/>
                  </a:schemeClr>
                </a:solidFill>
              </a:rPr>
              <a:t>data.getParcelableExtra</a:t>
            </a:r>
            <a:r>
              <a:rPr lang="fr-FR" dirty="0">
                <a:solidFill>
                  <a:schemeClr val="accent6">
                    <a:lumMod val="75000"/>
                  </a:schemeClr>
                </a:solidFill>
              </a:rPr>
              <a:t>("magazine");</a:t>
            </a:r>
          </a:p>
          <a:p>
            <a:pPr>
              <a:buFontTx/>
              <a:buNone/>
              <a:defRPr/>
            </a:pPr>
            <a:r>
              <a:rPr lang="fr-FR" dirty="0"/>
              <a:t>         </a:t>
            </a:r>
            <a:r>
              <a:rPr lang="fr-FR" dirty="0" err="1"/>
              <a:t>list.add</a:t>
            </a:r>
            <a:r>
              <a:rPr lang="fr-FR" dirty="0"/>
              <a:t>(magazine);</a:t>
            </a:r>
          </a:p>
          <a:p>
            <a:pPr>
              <a:buFontTx/>
              <a:buNone/>
              <a:defRPr/>
            </a:pPr>
            <a:r>
              <a:rPr lang="fr-FR" dirty="0"/>
              <a:t>         </a:t>
            </a:r>
            <a:r>
              <a:rPr lang="fr-FR" dirty="0" err="1"/>
              <a:t>updateMagazines</a:t>
            </a:r>
            <a:r>
              <a:rPr lang="fr-FR" dirty="0"/>
              <a:t> ();</a:t>
            </a:r>
          </a:p>
          <a:p>
            <a:pPr>
              <a:buFontTx/>
              <a:buNone/>
              <a:defRPr/>
            </a:pPr>
            <a:r>
              <a:rPr lang="fr-FR" dirty="0"/>
              <a:t>      }</a:t>
            </a:r>
          </a:p>
          <a:p>
            <a:pPr>
              <a:buFontTx/>
              <a:buNone/>
              <a:defRPr/>
            </a:pPr>
            <a:r>
              <a:rPr lang="fr-FR" dirty="0"/>
              <a:t>      if(resultCode==RESULT_OK &amp;&amp; </a:t>
            </a:r>
            <a:r>
              <a:rPr lang="fr-FR" dirty="0" err="1"/>
              <a:t>requestCode</a:t>
            </a:r>
            <a:r>
              <a:rPr lang="fr-FR" dirty="0"/>
              <a:t>==2){</a:t>
            </a:r>
          </a:p>
          <a:p>
            <a:pPr>
              <a:buFontTx/>
              <a:buNone/>
              <a:defRPr/>
            </a:pPr>
            <a:r>
              <a:rPr lang="fr-FR" dirty="0"/>
              <a:t>         Magazine </a:t>
            </a:r>
            <a:r>
              <a:rPr lang="fr-FR" dirty="0" err="1"/>
              <a:t>magazine</a:t>
            </a:r>
            <a:r>
              <a:rPr lang="fr-FR" dirty="0"/>
              <a:t> = </a:t>
            </a:r>
            <a:r>
              <a:rPr lang="fr-FR" dirty="0" err="1"/>
              <a:t>data.getParcelableExtra</a:t>
            </a:r>
            <a:r>
              <a:rPr lang="fr-FR" dirty="0"/>
              <a:t>("magazine");</a:t>
            </a:r>
          </a:p>
          <a:p>
            <a:pPr>
              <a:buFontTx/>
              <a:buNone/>
              <a:defRPr/>
            </a:pPr>
            <a:r>
              <a:rPr lang="sv-SE" dirty="0"/>
              <a:t>         int id = data.getIntExtra("editID", -1);</a:t>
            </a:r>
          </a:p>
          <a:p>
            <a:pPr>
              <a:buFontTx/>
              <a:buNone/>
              <a:defRPr/>
            </a:pPr>
            <a:r>
              <a:rPr lang="fr-FR" dirty="0"/>
              <a:t>         if (id != -1) { </a:t>
            </a:r>
            <a:r>
              <a:rPr lang="fr-FR" dirty="0" err="1"/>
              <a:t>list.remove</a:t>
            </a:r>
            <a:r>
              <a:rPr lang="fr-FR" dirty="0"/>
              <a:t>(id); </a:t>
            </a:r>
            <a:r>
              <a:rPr lang="fr-FR" dirty="0" err="1"/>
              <a:t>list.add</a:t>
            </a:r>
            <a:r>
              <a:rPr lang="fr-FR" dirty="0"/>
              <a:t>(magazine); }</a:t>
            </a:r>
          </a:p>
          <a:p>
            <a:pPr>
              <a:buFontTx/>
              <a:buNone/>
              <a:defRPr/>
            </a:pPr>
            <a:r>
              <a:rPr lang="fr-FR" dirty="0"/>
              <a:t>         </a:t>
            </a:r>
            <a:r>
              <a:rPr lang="fr-FR" dirty="0" err="1"/>
              <a:t>updateMagazines</a:t>
            </a:r>
            <a:r>
              <a:rPr lang="fr-FR" dirty="0"/>
              <a:t> ();</a:t>
            </a:r>
          </a:p>
          <a:p>
            <a:pPr>
              <a:buFontTx/>
              <a:buNone/>
              <a:defRPr/>
            </a:pPr>
            <a:r>
              <a:rPr lang="fr-FR" dirty="0"/>
              <a:t>      }</a:t>
            </a:r>
          </a:p>
          <a:p>
            <a:pPr>
              <a:buFontTx/>
              <a:buNone/>
              <a:defRPr/>
            </a:pPr>
            <a:r>
              <a:rPr lang="fr-FR" dirty="0"/>
              <a:t>   }</a:t>
            </a:r>
            <a:endParaRPr lang="en-US" dirty="0"/>
          </a:p>
          <a:p>
            <a:pPr>
              <a:buNone/>
              <a:defRPr/>
            </a:pPr>
            <a:r>
              <a:rPr lang="en-US" dirty="0"/>
              <a:t>}</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89</a:t>
            </a:fld>
            <a:endParaRPr lang="fr-FR"/>
          </a:p>
        </p:txBody>
      </p:sp>
      <p:cxnSp>
        <p:nvCxnSpPr>
          <p:cNvPr id="6" name="Connecteur en angle 5"/>
          <p:cNvCxnSpPr/>
          <p:nvPr/>
        </p:nvCxnSpPr>
        <p:spPr>
          <a:xfrm rot="5400000">
            <a:off x="3851920" y="3068960"/>
            <a:ext cx="1152128" cy="1152128"/>
          </a:xfrm>
          <a:prstGeom prst="bentConnector3">
            <a:avLst>
              <a:gd name="adj1" fmla="val 10012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p:nvPr/>
        </p:nvCxnSpPr>
        <p:spPr>
          <a:xfrm rot="16200000" flipH="1">
            <a:off x="1871700" y="3248980"/>
            <a:ext cx="2736304" cy="1224136"/>
          </a:xfrm>
          <a:prstGeom prst="bentConnector3">
            <a:avLst>
              <a:gd name="adj1" fmla="val 39799"/>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3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Android SDK Manager</a:t>
            </a:r>
            <a:br>
              <a:rPr lang="fr-FR" dirty="0"/>
            </a:br>
            <a:r>
              <a:rPr lang="fr-FR" dirty="0"/>
              <a:t>Le gestionnaire de SDK d’Android</a:t>
            </a:r>
          </a:p>
        </p:txBody>
      </p:sp>
      <p:sp>
        <p:nvSpPr>
          <p:cNvPr id="3" name="Espace réservé du contenu 2"/>
          <p:cNvSpPr>
            <a:spLocks noGrp="1"/>
          </p:cNvSpPr>
          <p:nvPr>
            <p:ph sz="quarter" idx="1"/>
          </p:nvPr>
        </p:nvSpPr>
        <p:spPr>
          <a:xfrm>
            <a:off x="395536" y="1369829"/>
            <a:ext cx="2520553" cy="5306888"/>
          </a:xfrm>
        </p:spPr>
        <p:txBody>
          <a:bodyPr/>
          <a:lstStyle/>
          <a:p>
            <a:r>
              <a:rPr lang="fr-FR" dirty="0"/>
              <a:t>Les </a:t>
            </a:r>
            <a:r>
              <a:rPr lang="fr-FR" dirty="0" err="1"/>
              <a:t>compatibilites</a:t>
            </a:r>
            <a:r>
              <a:rPr lang="fr-FR" dirty="0"/>
              <a:t> entre </a:t>
            </a:r>
            <a:r>
              <a:rPr lang="fr-FR" dirty="0" err="1"/>
              <a:t>build</a:t>
            </a:r>
            <a:r>
              <a:rPr lang="fr-FR" dirty="0"/>
              <a:t> </a:t>
            </a:r>
            <a:r>
              <a:rPr lang="fr-FR" dirty="0" err="1"/>
              <a:t>tools</a:t>
            </a:r>
            <a:r>
              <a:rPr lang="fr-FR" dirty="0"/>
              <a:t> et api: https://developer.android.com/tools/revisions/build-tools.html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2816"/>
            <a:ext cx="549275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5"/>
          </p:nvPr>
        </p:nvSpPr>
        <p:spPr/>
        <p:txBody>
          <a:bodyPr/>
          <a:lstStyle/>
          <a:p>
            <a:fld id="{384F8F30-306B-41BF-A053-882421CA3BDD}" type="slidenum">
              <a:rPr lang="fr-FR" smtClean="0"/>
              <a:t>9</a:t>
            </a:fld>
            <a:endParaRPr lang="fr-FR"/>
          </a:p>
        </p:txBody>
      </p:sp>
    </p:spTree>
    <p:extLst>
      <p:ext uri="{BB962C8B-B14F-4D97-AF65-F5344CB8AC3E}">
        <p14:creationId xmlns:p14="http://schemas.microsoft.com/office/powerpoint/2010/main" val="2011796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Aide: transférer un magazine</a:t>
            </a:r>
          </a:p>
        </p:txBody>
      </p:sp>
      <p:sp>
        <p:nvSpPr>
          <p:cNvPr id="3" name="Espace réservé du contenu 2"/>
          <p:cNvSpPr>
            <a:spLocks noGrp="1"/>
          </p:cNvSpPr>
          <p:nvPr>
            <p:ph sz="quarter" idx="1"/>
          </p:nvPr>
        </p:nvSpPr>
        <p:spPr/>
        <p:txBody>
          <a:bodyPr>
            <a:noAutofit/>
          </a:bodyPr>
          <a:lstStyle/>
          <a:p>
            <a:pPr>
              <a:buFontTx/>
              <a:buNone/>
              <a:defRPr/>
            </a:pPr>
            <a:r>
              <a:rPr lang="en-US" sz="700" dirty="0"/>
              <a:t>public class </a:t>
            </a:r>
            <a:r>
              <a:rPr lang="en-US" sz="700" dirty="0">
                <a:solidFill>
                  <a:schemeClr val="accent2">
                    <a:lumMod val="75000"/>
                  </a:schemeClr>
                </a:solidFill>
              </a:rPr>
              <a:t>EditMagazineActivity </a:t>
            </a:r>
            <a:r>
              <a:rPr lang="en-US" sz="700" dirty="0"/>
              <a:t>extends Activity {</a:t>
            </a:r>
          </a:p>
          <a:p>
            <a:pPr>
              <a:buFontTx/>
              <a:buNone/>
              <a:defRPr/>
            </a:pPr>
            <a:endParaRPr lang="en-US" sz="700" dirty="0"/>
          </a:p>
          <a:p>
            <a:pPr>
              <a:buFontTx/>
              <a:buNone/>
              <a:defRPr/>
            </a:pPr>
            <a:r>
              <a:rPr lang="fr-FR" sz="700" dirty="0"/>
              <a:t>@</a:t>
            </a:r>
            <a:r>
              <a:rPr lang="fr-FR" sz="700" dirty="0" err="1"/>
              <a:t>Override</a:t>
            </a:r>
            <a:endParaRPr lang="fr-FR" sz="700" dirty="0"/>
          </a:p>
          <a:p>
            <a:pPr>
              <a:buFontTx/>
              <a:buNone/>
              <a:defRPr/>
            </a:pPr>
            <a:r>
              <a:rPr lang="fr-FR" sz="700" b="1" dirty="0"/>
              <a:t>protected void </a:t>
            </a:r>
            <a:r>
              <a:rPr lang="fr-FR" sz="700" dirty="0" err="1"/>
              <a:t>onCreate</a:t>
            </a:r>
            <a:r>
              <a:rPr lang="fr-FR" sz="700" dirty="0"/>
              <a:t>(Bundle </a:t>
            </a:r>
            <a:r>
              <a:rPr lang="fr-FR" sz="700" dirty="0" err="1"/>
              <a:t>savedInstanceState</a:t>
            </a:r>
            <a:r>
              <a:rPr lang="fr-FR" sz="700" dirty="0"/>
              <a:t>) {</a:t>
            </a:r>
            <a:br>
              <a:rPr lang="fr-FR" sz="700" dirty="0"/>
            </a:br>
            <a:r>
              <a:rPr lang="fr-FR" sz="700" dirty="0"/>
              <a:t>    </a:t>
            </a:r>
            <a:r>
              <a:rPr lang="fr-FR" sz="700" b="1" dirty="0" err="1"/>
              <a:t>super</a:t>
            </a:r>
            <a:r>
              <a:rPr lang="fr-FR" sz="700" dirty="0" err="1"/>
              <a:t>.onCreate</a:t>
            </a:r>
            <a:r>
              <a:rPr lang="fr-FR" sz="700" dirty="0"/>
              <a:t>(</a:t>
            </a:r>
            <a:r>
              <a:rPr lang="fr-FR" sz="700" dirty="0" err="1"/>
              <a:t>savedInstanceState</a:t>
            </a:r>
            <a:r>
              <a:rPr lang="fr-FR" sz="700" dirty="0"/>
              <a:t>);</a:t>
            </a:r>
            <a:br>
              <a:rPr lang="fr-FR" sz="700" dirty="0"/>
            </a:br>
            <a:r>
              <a:rPr lang="fr-FR" sz="700" dirty="0"/>
              <a:t>    </a:t>
            </a:r>
            <a:r>
              <a:rPr lang="fr-FR" sz="700" dirty="0" err="1"/>
              <a:t>setContentView</a:t>
            </a:r>
            <a:r>
              <a:rPr lang="fr-FR" sz="700" dirty="0"/>
              <a:t>(</a:t>
            </a:r>
            <a:r>
              <a:rPr lang="fr-FR" sz="700" dirty="0" err="1"/>
              <a:t>R.layout.</a:t>
            </a:r>
            <a:r>
              <a:rPr lang="fr-FR" sz="700" b="1" i="1" dirty="0" err="1"/>
              <a:t>edit_magazine_layout</a:t>
            </a:r>
            <a:r>
              <a:rPr lang="fr-FR" sz="700" dirty="0"/>
              <a:t>);</a:t>
            </a:r>
            <a:br>
              <a:rPr lang="fr-FR" sz="700" dirty="0"/>
            </a:br>
            <a:r>
              <a:rPr lang="fr-FR" sz="700" dirty="0"/>
              <a:t>    </a:t>
            </a:r>
            <a:r>
              <a:rPr lang="fr-FR" sz="700" dirty="0" err="1"/>
              <a:t>getIntent</a:t>
            </a:r>
            <a:r>
              <a:rPr lang="fr-FR" sz="700" dirty="0"/>
              <a:t>().</a:t>
            </a:r>
            <a:r>
              <a:rPr lang="fr-FR" sz="700" dirty="0" err="1"/>
              <a:t>getExtras</a:t>
            </a:r>
            <a:r>
              <a:rPr lang="fr-FR" sz="700" dirty="0"/>
              <a:t>().</a:t>
            </a:r>
            <a:r>
              <a:rPr lang="fr-FR" sz="700" dirty="0" err="1"/>
              <a:t>get</a:t>
            </a:r>
            <a:r>
              <a:rPr lang="fr-FR" sz="700" dirty="0"/>
              <a:t>("</a:t>
            </a:r>
            <a:r>
              <a:rPr lang="fr-FR" sz="700" dirty="0" err="1"/>
              <a:t>editID</a:t>
            </a:r>
            <a:r>
              <a:rPr lang="fr-FR" sz="700" dirty="0"/>
              <a:t> ");</a:t>
            </a:r>
            <a:endParaRPr lang="en-US" sz="700" dirty="0"/>
          </a:p>
          <a:p>
            <a:pPr>
              <a:buFontTx/>
              <a:buNone/>
              <a:defRPr/>
            </a:pPr>
            <a:r>
              <a:rPr lang="en-US" sz="700" dirty="0"/>
              <a:t>}</a:t>
            </a:r>
          </a:p>
          <a:p>
            <a:pPr>
              <a:buFontTx/>
              <a:buNone/>
              <a:defRPr/>
            </a:pPr>
            <a:r>
              <a:rPr lang="fr-FR" sz="700" dirty="0"/>
              <a:t>…</a:t>
            </a:r>
          </a:p>
          <a:p>
            <a:pPr>
              <a:buFontTx/>
              <a:buNone/>
              <a:defRPr/>
            </a:pPr>
            <a:r>
              <a:rPr lang="fr-FR" sz="700" dirty="0"/>
              <a:t>   </a:t>
            </a:r>
            <a:r>
              <a:rPr lang="fr-FR" sz="700" dirty="0" err="1"/>
              <a:t>protected</a:t>
            </a:r>
            <a:r>
              <a:rPr lang="fr-FR" sz="700" dirty="0"/>
              <a:t> void </a:t>
            </a:r>
            <a:r>
              <a:rPr lang="fr-FR" sz="700" dirty="0" err="1"/>
              <a:t>onValid</a:t>
            </a:r>
            <a:r>
              <a:rPr lang="fr-FR" sz="700" dirty="0"/>
              <a:t> () {</a:t>
            </a:r>
          </a:p>
          <a:p>
            <a:pPr>
              <a:buFontTx/>
              <a:buNone/>
              <a:defRPr/>
            </a:pPr>
            <a:r>
              <a:rPr lang="fr-FR" sz="700" dirty="0"/>
              <a:t>      </a:t>
            </a:r>
            <a:r>
              <a:rPr lang="fr-FR" sz="700" dirty="0" err="1"/>
              <a:t>currentMagazine.setName</a:t>
            </a:r>
            <a:r>
              <a:rPr lang="fr-FR" sz="700" dirty="0"/>
              <a:t>(</a:t>
            </a:r>
            <a:r>
              <a:rPr lang="fr-FR" sz="700" dirty="0" err="1"/>
              <a:t>nameMagazine.getText</a:t>
            </a:r>
            <a:r>
              <a:rPr lang="fr-FR" sz="700" dirty="0"/>
              <a:t>().</a:t>
            </a:r>
            <a:r>
              <a:rPr lang="fr-FR" sz="700" dirty="0" err="1"/>
              <a:t>toString</a:t>
            </a:r>
            <a:r>
              <a:rPr lang="fr-FR" sz="700" dirty="0"/>
              <a:t>());</a:t>
            </a:r>
          </a:p>
          <a:p>
            <a:pPr>
              <a:buFontTx/>
              <a:buNone/>
              <a:defRPr/>
            </a:pPr>
            <a:r>
              <a:rPr lang="fr-FR" sz="700" dirty="0"/>
              <a:t>      </a:t>
            </a:r>
            <a:r>
              <a:rPr lang="fr-FR" sz="700" dirty="0" err="1"/>
              <a:t>currentMagazine.setCost</a:t>
            </a:r>
            <a:r>
              <a:rPr lang="fr-FR" sz="700" dirty="0"/>
              <a:t>(</a:t>
            </a:r>
            <a:r>
              <a:rPr lang="fr-FR" sz="700" dirty="0" err="1"/>
              <a:t>Float.parseFloat</a:t>
            </a:r>
            <a:r>
              <a:rPr lang="fr-FR" sz="700" dirty="0"/>
              <a:t>(</a:t>
            </a:r>
            <a:r>
              <a:rPr lang="fr-FR" sz="700" dirty="0" err="1"/>
              <a:t>costMagazine.getText</a:t>
            </a:r>
            <a:r>
              <a:rPr lang="fr-FR" sz="700" dirty="0"/>
              <a:t>().</a:t>
            </a:r>
            <a:r>
              <a:rPr lang="fr-FR" sz="700" dirty="0" err="1"/>
              <a:t>toString</a:t>
            </a:r>
            <a:r>
              <a:rPr lang="fr-FR" sz="700" dirty="0"/>
              <a:t>()));</a:t>
            </a:r>
          </a:p>
          <a:p>
            <a:pPr>
              <a:buFontTx/>
              <a:buNone/>
              <a:defRPr/>
            </a:pPr>
            <a:r>
              <a:rPr lang="fr-FR" sz="700" dirty="0"/>
              <a:t>      </a:t>
            </a:r>
            <a:r>
              <a:rPr lang="fr-FR" sz="700" dirty="0" err="1"/>
              <a:t>currentMagazine.setRate</a:t>
            </a:r>
            <a:r>
              <a:rPr lang="fr-FR" sz="700" dirty="0"/>
              <a:t>((int) </a:t>
            </a:r>
            <a:r>
              <a:rPr lang="fr-FR" sz="700" dirty="0" err="1"/>
              <a:t>rateMagazine.getRating</a:t>
            </a:r>
            <a:r>
              <a:rPr lang="fr-FR" sz="700" dirty="0"/>
              <a:t>());</a:t>
            </a:r>
          </a:p>
          <a:p>
            <a:pPr>
              <a:buFontTx/>
              <a:buNone/>
              <a:defRPr/>
            </a:pPr>
            <a:r>
              <a:rPr lang="fr-FR" sz="700" dirty="0"/>
              <a:t>      </a:t>
            </a:r>
            <a:r>
              <a:rPr lang="fr-FR" sz="700" dirty="0" err="1"/>
              <a:t>boolean</a:t>
            </a:r>
            <a:r>
              <a:rPr lang="fr-FR" sz="700" dirty="0"/>
              <a:t> </a:t>
            </a:r>
            <a:r>
              <a:rPr lang="fr-FR" sz="700" dirty="0" err="1"/>
              <a:t>ui_tags</a:t>
            </a:r>
            <a:r>
              <a:rPr lang="fr-FR" sz="700" dirty="0"/>
              <a:t> [] = new </a:t>
            </a:r>
            <a:r>
              <a:rPr lang="fr-FR" sz="700" dirty="0" err="1"/>
              <a:t>boolean</a:t>
            </a:r>
            <a:r>
              <a:rPr lang="fr-FR" sz="700" dirty="0"/>
              <a:t> [4];</a:t>
            </a:r>
          </a:p>
          <a:p>
            <a:pPr>
              <a:buFontTx/>
              <a:buNone/>
              <a:defRPr/>
            </a:pPr>
            <a:r>
              <a:rPr lang="fr-FR" sz="700" dirty="0"/>
              <a:t>      </a:t>
            </a:r>
            <a:r>
              <a:rPr lang="fr-FR" sz="700" dirty="0" err="1"/>
              <a:t>ui_tags</a:t>
            </a:r>
            <a:r>
              <a:rPr lang="fr-FR" sz="700" dirty="0"/>
              <a:t>[0] = content0.isChecked(); </a:t>
            </a:r>
            <a:r>
              <a:rPr lang="fr-FR" sz="700" dirty="0" err="1"/>
              <a:t>ui_tags</a:t>
            </a:r>
            <a:r>
              <a:rPr lang="fr-FR" sz="700" dirty="0"/>
              <a:t>[1] = content1.isChecked();</a:t>
            </a:r>
          </a:p>
          <a:p>
            <a:pPr>
              <a:buFontTx/>
              <a:buNone/>
              <a:defRPr/>
            </a:pPr>
            <a:r>
              <a:rPr lang="fr-FR" sz="700" dirty="0"/>
              <a:t>      </a:t>
            </a:r>
            <a:r>
              <a:rPr lang="fr-FR" sz="700" dirty="0" err="1"/>
              <a:t>ui_tags</a:t>
            </a:r>
            <a:r>
              <a:rPr lang="fr-FR" sz="700" dirty="0"/>
              <a:t>[2] = content2.isChecked(); </a:t>
            </a:r>
            <a:r>
              <a:rPr lang="fr-FR" sz="700" dirty="0" err="1"/>
              <a:t>ui_tags</a:t>
            </a:r>
            <a:r>
              <a:rPr lang="fr-FR" sz="700" dirty="0"/>
              <a:t>[3] = content3.isChecked();</a:t>
            </a:r>
          </a:p>
          <a:p>
            <a:pPr>
              <a:buFontTx/>
              <a:buNone/>
              <a:defRPr/>
            </a:pPr>
            <a:r>
              <a:rPr lang="fr-FR" sz="700" dirty="0"/>
              <a:t>      </a:t>
            </a:r>
            <a:r>
              <a:rPr lang="fr-FR" sz="700" dirty="0" err="1"/>
              <a:t>currentMagazine.setTags</a:t>
            </a:r>
            <a:r>
              <a:rPr lang="fr-FR" sz="700" dirty="0"/>
              <a:t>(</a:t>
            </a:r>
            <a:r>
              <a:rPr lang="fr-FR" sz="700" dirty="0" err="1"/>
              <a:t>ui_tags</a:t>
            </a:r>
            <a:r>
              <a:rPr lang="fr-FR" sz="700" dirty="0"/>
              <a:t>);</a:t>
            </a:r>
          </a:p>
          <a:p>
            <a:pPr>
              <a:buFontTx/>
              <a:buNone/>
              <a:defRPr/>
            </a:pPr>
            <a:r>
              <a:rPr lang="fr-FR" sz="700" dirty="0"/>
              <a:t>      </a:t>
            </a:r>
            <a:r>
              <a:rPr lang="fr-FR" sz="700" dirty="0" err="1"/>
              <a:t>SimpleDateFormat</a:t>
            </a:r>
            <a:r>
              <a:rPr lang="fr-FR" sz="700" dirty="0"/>
              <a:t> sdf = new </a:t>
            </a:r>
            <a:r>
              <a:rPr lang="fr-FR" sz="700" dirty="0" err="1"/>
              <a:t>SimpleDateFormat</a:t>
            </a:r>
            <a:r>
              <a:rPr lang="fr-FR" sz="700" dirty="0"/>
              <a:t>( "dd/MM/</a:t>
            </a:r>
            <a:r>
              <a:rPr lang="fr-FR" sz="700" dirty="0" err="1"/>
              <a:t>yyyy</a:t>
            </a:r>
            <a:r>
              <a:rPr lang="fr-FR" sz="700" dirty="0"/>
              <a:t>" );</a:t>
            </a:r>
          </a:p>
          <a:p>
            <a:pPr>
              <a:buFontTx/>
              <a:buNone/>
              <a:defRPr/>
            </a:pPr>
            <a:r>
              <a:rPr lang="fr-FR" sz="700" dirty="0"/>
              <a:t>      Date d;</a:t>
            </a:r>
          </a:p>
          <a:p>
            <a:pPr>
              <a:buFontTx/>
              <a:buNone/>
              <a:defRPr/>
            </a:pPr>
            <a:r>
              <a:rPr lang="fr-FR" sz="700" dirty="0"/>
              <a:t>      </a:t>
            </a:r>
            <a:r>
              <a:rPr lang="fr-FR" sz="700" dirty="0" err="1"/>
              <a:t>try</a:t>
            </a:r>
            <a:r>
              <a:rPr lang="fr-FR" sz="700" dirty="0"/>
              <a:t> { d = </a:t>
            </a:r>
            <a:r>
              <a:rPr lang="fr-FR" sz="700" dirty="0" err="1"/>
              <a:t>sdf.parse</a:t>
            </a:r>
            <a:r>
              <a:rPr lang="fr-FR" sz="700" dirty="0"/>
              <a:t>(</a:t>
            </a:r>
            <a:r>
              <a:rPr lang="fr-FR" sz="700" dirty="0" err="1"/>
              <a:t>subscriptionDate.getText</a:t>
            </a:r>
            <a:r>
              <a:rPr lang="fr-FR" sz="700" dirty="0"/>
              <a:t>().</a:t>
            </a:r>
            <a:r>
              <a:rPr lang="fr-FR" sz="700" dirty="0" err="1"/>
              <a:t>toString</a:t>
            </a:r>
            <a:r>
              <a:rPr lang="fr-FR" sz="700" dirty="0"/>
              <a:t>()); } catch (</a:t>
            </a:r>
            <a:r>
              <a:rPr lang="fr-FR" sz="700" dirty="0" err="1"/>
              <a:t>ParseException</a:t>
            </a:r>
            <a:r>
              <a:rPr lang="fr-FR" sz="700" dirty="0"/>
              <a:t> e) { d = new Date (); }</a:t>
            </a:r>
          </a:p>
          <a:p>
            <a:pPr>
              <a:buFontTx/>
              <a:buNone/>
              <a:defRPr/>
            </a:pPr>
            <a:r>
              <a:rPr lang="fr-FR" sz="700" dirty="0"/>
              <a:t>      </a:t>
            </a:r>
            <a:r>
              <a:rPr lang="fr-FR" sz="700" dirty="0" err="1"/>
              <a:t>currentMagazine.setSubscription</a:t>
            </a:r>
            <a:r>
              <a:rPr lang="fr-FR" sz="700" dirty="0"/>
              <a:t>(d);</a:t>
            </a:r>
          </a:p>
          <a:p>
            <a:pPr>
              <a:buFontTx/>
              <a:buNone/>
              <a:defRPr/>
            </a:pPr>
            <a:r>
              <a:rPr lang="fr-FR" sz="700" dirty="0"/>
              <a:t>      </a:t>
            </a:r>
            <a:r>
              <a:rPr lang="fr-FR" sz="700" dirty="0" err="1"/>
              <a:t>currentMagazine.setCanceled</a:t>
            </a:r>
            <a:r>
              <a:rPr lang="fr-FR" sz="700" dirty="0"/>
              <a:t>(</a:t>
            </a:r>
            <a:r>
              <a:rPr lang="fr-FR" sz="700" dirty="0" err="1"/>
              <a:t>subscriptionCanceled.isChecked</a:t>
            </a:r>
            <a:r>
              <a:rPr lang="fr-FR" sz="700" dirty="0"/>
              <a:t>());</a:t>
            </a:r>
          </a:p>
          <a:p>
            <a:pPr>
              <a:buFontTx/>
              <a:buNone/>
              <a:defRPr/>
            </a:pPr>
            <a:endParaRPr lang="fr-FR" sz="700" dirty="0"/>
          </a:p>
          <a:p>
            <a:pPr>
              <a:buFontTx/>
              <a:buNone/>
              <a:defRPr/>
            </a:pPr>
            <a:r>
              <a:rPr lang="fr-FR" sz="700" dirty="0">
                <a:solidFill>
                  <a:schemeClr val="accent6">
                    <a:lumMod val="75000"/>
                  </a:schemeClr>
                </a:solidFill>
              </a:rPr>
              <a:t>      </a:t>
            </a:r>
            <a:r>
              <a:rPr lang="fr-FR" sz="700" dirty="0" err="1">
                <a:solidFill>
                  <a:schemeClr val="accent6">
                    <a:lumMod val="75000"/>
                  </a:schemeClr>
                </a:solidFill>
              </a:rPr>
              <a:t>Intent</a:t>
            </a:r>
            <a:r>
              <a:rPr lang="fr-FR" sz="700" dirty="0">
                <a:solidFill>
                  <a:schemeClr val="accent6">
                    <a:lumMod val="75000"/>
                  </a:schemeClr>
                </a:solidFill>
              </a:rPr>
              <a:t> </a:t>
            </a:r>
            <a:r>
              <a:rPr lang="fr-FR" sz="700" dirty="0" err="1">
                <a:solidFill>
                  <a:schemeClr val="accent6">
                    <a:lumMod val="75000"/>
                  </a:schemeClr>
                </a:solidFill>
              </a:rPr>
              <a:t>intent</a:t>
            </a:r>
            <a:r>
              <a:rPr lang="fr-FR" sz="700" dirty="0">
                <a:solidFill>
                  <a:schemeClr val="accent6">
                    <a:lumMod val="75000"/>
                  </a:schemeClr>
                </a:solidFill>
              </a:rPr>
              <a:t> = </a:t>
            </a:r>
            <a:r>
              <a:rPr lang="fr-FR" sz="700" dirty="0" err="1">
                <a:solidFill>
                  <a:schemeClr val="accent6">
                    <a:lumMod val="75000"/>
                  </a:schemeClr>
                </a:solidFill>
              </a:rPr>
              <a:t>getIntent</a:t>
            </a:r>
            <a:r>
              <a:rPr lang="fr-FR" sz="700" dirty="0">
                <a:solidFill>
                  <a:schemeClr val="accent6">
                    <a:lumMod val="75000"/>
                  </a:schemeClr>
                </a:solidFill>
              </a:rPr>
              <a:t>();</a:t>
            </a:r>
          </a:p>
          <a:p>
            <a:pPr>
              <a:buFontTx/>
              <a:buNone/>
              <a:defRPr/>
            </a:pPr>
            <a:r>
              <a:rPr lang="fr-FR" sz="700" dirty="0">
                <a:solidFill>
                  <a:schemeClr val="accent6">
                    <a:lumMod val="75000"/>
                  </a:schemeClr>
                </a:solidFill>
              </a:rPr>
              <a:t>      </a:t>
            </a:r>
            <a:r>
              <a:rPr lang="fr-FR" sz="700" dirty="0" err="1">
                <a:solidFill>
                  <a:schemeClr val="accent6">
                    <a:lumMod val="75000"/>
                  </a:schemeClr>
                </a:solidFill>
              </a:rPr>
              <a:t>intent.putExtra</a:t>
            </a:r>
            <a:r>
              <a:rPr lang="fr-FR" sz="700" dirty="0">
                <a:solidFill>
                  <a:schemeClr val="accent6">
                    <a:lumMod val="75000"/>
                  </a:schemeClr>
                </a:solidFill>
              </a:rPr>
              <a:t>("magazine", </a:t>
            </a:r>
            <a:r>
              <a:rPr lang="fr-FR" sz="700" dirty="0" err="1">
                <a:solidFill>
                  <a:schemeClr val="accent6">
                    <a:lumMod val="75000"/>
                  </a:schemeClr>
                </a:solidFill>
              </a:rPr>
              <a:t>currentMagazine</a:t>
            </a:r>
            <a:r>
              <a:rPr lang="fr-FR" sz="700" dirty="0">
                <a:solidFill>
                  <a:schemeClr val="accent6">
                    <a:lumMod val="75000"/>
                  </a:schemeClr>
                </a:solidFill>
              </a:rPr>
              <a:t>);</a:t>
            </a:r>
          </a:p>
          <a:p>
            <a:pPr>
              <a:buFontTx/>
              <a:buNone/>
              <a:defRPr/>
            </a:pPr>
            <a:r>
              <a:rPr lang="fr-FR" sz="700" dirty="0">
                <a:solidFill>
                  <a:schemeClr val="accent6">
                    <a:lumMod val="75000"/>
                  </a:schemeClr>
                </a:solidFill>
              </a:rPr>
              <a:t>      </a:t>
            </a:r>
            <a:r>
              <a:rPr lang="fr-FR" sz="700" dirty="0" err="1">
                <a:solidFill>
                  <a:schemeClr val="accent6">
                    <a:lumMod val="75000"/>
                  </a:schemeClr>
                </a:solidFill>
              </a:rPr>
              <a:t>setResult</a:t>
            </a:r>
            <a:r>
              <a:rPr lang="fr-FR" sz="700" dirty="0">
                <a:solidFill>
                  <a:schemeClr val="accent6">
                    <a:lumMod val="75000"/>
                  </a:schemeClr>
                </a:solidFill>
              </a:rPr>
              <a:t>(RESULT_OK, </a:t>
            </a:r>
            <a:r>
              <a:rPr lang="fr-FR" sz="700" dirty="0" err="1">
                <a:solidFill>
                  <a:schemeClr val="accent6">
                    <a:lumMod val="75000"/>
                  </a:schemeClr>
                </a:solidFill>
              </a:rPr>
              <a:t>intent</a:t>
            </a:r>
            <a:r>
              <a:rPr lang="fr-FR" sz="700" dirty="0">
                <a:solidFill>
                  <a:schemeClr val="accent6">
                    <a:lumMod val="75000"/>
                  </a:schemeClr>
                </a:solidFill>
              </a:rPr>
              <a:t>);</a:t>
            </a:r>
          </a:p>
          <a:p>
            <a:pPr>
              <a:buFontTx/>
              <a:buNone/>
              <a:defRPr/>
            </a:pPr>
            <a:r>
              <a:rPr lang="fr-FR" sz="700" dirty="0">
                <a:solidFill>
                  <a:schemeClr val="accent6">
                    <a:lumMod val="75000"/>
                  </a:schemeClr>
                </a:solidFill>
              </a:rPr>
              <a:t>      finish();</a:t>
            </a:r>
          </a:p>
          <a:p>
            <a:pPr>
              <a:buFontTx/>
              <a:buNone/>
              <a:defRPr/>
            </a:pPr>
            <a:r>
              <a:rPr lang="fr-FR" sz="700" dirty="0"/>
              <a:t>   }</a:t>
            </a:r>
          </a:p>
          <a:p>
            <a:pPr>
              <a:buFontTx/>
              <a:buNone/>
              <a:defRPr/>
            </a:pPr>
            <a:r>
              <a:rPr lang="fr-FR" sz="700" dirty="0"/>
              <a:t>…</a:t>
            </a:r>
          </a:p>
          <a:p>
            <a:pPr>
              <a:buFontTx/>
              <a:buNone/>
              <a:defRPr/>
            </a:pPr>
            <a:r>
              <a:rPr lang="fr-FR" sz="700" dirty="0"/>
              <a:t>}</a:t>
            </a:r>
          </a:p>
          <a:p>
            <a:endParaRPr lang="fr-FR" sz="700"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90</a:t>
            </a:fld>
            <a:endParaRPr lang="fr-FR"/>
          </a:p>
        </p:txBody>
      </p:sp>
    </p:spTree>
    <p:extLst>
      <p:ext uri="{BB962C8B-B14F-4D97-AF65-F5344CB8AC3E}">
        <p14:creationId xmlns:p14="http://schemas.microsoft.com/office/powerpoint/2010/main" val="6941512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Une communication explicite ou implicite</a:t>
            </a:r>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384F8F30-306B-41BF-A053-882421CA3BDD}" type="slidenum">
              <a:rPr lang="fr-FR" smtClean="0"/>
              <a:t>91</a:t>
            </a:fld>
            <a:endParaRPr lang="fr-FR"/>
          </a:p>
        </p:txBody>
      </p:sp>
    </p:spTree>
    <p:extLst>
      <p:ext uri="{BB962C8B-B14F-4D97-AF65-F5344CB8AC3E}">
        <p14:creationId xmlns:p14="http://schemas.microsoft.com/office/powerpoint/2010/main" val="327724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Une communication explicite ou implicite</a:t>
            </a:r>
          </a:p>
        </p:txBody>
      </p:sp>
      <p:sp>
        <p:nvSpPr>
          <p:cNvPr id="3" name="Espace réservé du contenu 2"/>
          <p:cNvSpPr>
            <a:spLocks noGrp="1"/>
          </p:cNvSpPr>
          <p:nvPr>
            <p:ph sz="quarter" idx="1"/>
          </p:nvPr>
        </p:nvSpPr>
        <p:spPr/>
        <p:txBody>
          <a:bodyPr>
            <a:normAutofit/>
          </a:bodyPr>
          <a:lstStyle/>
          <a:p>
            <a:r>
              <a:rPr lang="fr-FR" dirty="0"/>
              <a:t>La navigation entre les activités peut être implicite ou explicite.</a:t>
            </a:r>
          </a:p>
          <a:p>
            <a:pPr lvl="1"/>
            <a:r>
              <a:rPr lang="fr-FR" b="1" dirty="0"/>
              <a:t>Explicite</a:t>
            </a:r>
            <a:r>
              <a:rPr lang="fr-FR" dirty="0"/>
              <a:t>: Le nom précis du composant à invoquer est utilisé à l’instanciation de l’intention. C’est ce que vous avez fait jusqu’à maintenant!</a:t>
            </a:r>
          </a:p>
          <a:p>
            <a:pPr lvl="1"/>
            <a:endParaRPr lang="fr-FR" dirty="0"/>
          </a:p>
          <a:p>
            <a:pPr marL="640080" lvl="2" indent="0">
              <a:buNone/>
            </a:pPr>
            <a:r>
              <a:rPr lang="en-US" sz="1300" dirty="0"/>
              <a:t> 			</a:t>
            </a:r>
            <a:endParaRPr lang="fr-FR" sz="1300" dirty="0"/>
          </a:p>
          <a:p>
            <a:pPr lvl="1"/>
            <a:r>
              <a:rPr lang="fr-FR" b="1" dirty="0"/>
              <a:t>Implicite</a:t>
            </a:r>
            <a:r>
              <a:rPr lang="fr-FR" dirty="0"/>
              <a:t>: Une action est précisée et tous les activités ayant cette action seront instanciés.  On ne connaît pas de manière précise le destinataire de l'</a:t>
            </a:r>
            <a:r>
              <a:rPr lang="fr-FR" dirty="0" err="1"/>
              <a:t>intent</a:t>
            </a:r>
            <a:r>
              <a:rPr lang="fr-FR" dirty="0"/>
              <a:t>. </a:t>
            </a:r>
          </a:p>
          <a:p>
            <a:pPr marL="640080" lvl="2" indent="0">
              <a:buNone/>
            </a:pPr>
            <a:r>
              <a:rPr lang="fr-FR" sz="1100" dirty="0"/>
              <a:t>	</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92</a:t>
            </a:fld>
            <a:endParaRPr lang="fr-F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5373216"/>
            <a:ext cx="41814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32" y="3600450"/>
            <a:ext cx="3886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4502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Illustration de la façon dont l'intention implicite est assurée par le système pour démarrer une autre activité</a:t>
            </a:r>
          </a:p>
        </p:txBody>
      </p:sp>
      <p:sp>
        <p:nvSpPr>
          <p:cNvPr id="3" name="Espace réservé du contenu 2"/>
          <p:cNvSpPr>
            <a:spLocks noGrp="1"/>
          </p:cNvSpPr>
          <p:nvPr>
            <p:ph sz="quarter" idx="1"/>
          </p:nvPr>
        </p:nvSpPr>
        <p:spPr>
          <a:xfrm>
            <a:off x="457200" y="1600200"/>
            <a:ext cx="8147248" cy="2116832"/>
          </a:xfrm>
        </p:spPr>
        <p:txBody>
          <a:bodyPr>
            <a:normAutofit fontScale="85000" lnSpcReduction="20000"/>
          </a:bodyPr>
          <a:lstStyle/>
          <a:p>
            <a:pPr marL="457200" indent="-457200">
              <a:buFont typeface="+mj-lt"/>
              <a:buAutoNum type="arabicPeriod"/>
            </a:pPr>
            <a:r>
              <a:rPr lang="fr-FR" i="1" dirty="0"/>
              <a:t>Activité A</a:t>
            </a:r>
            <a:r>
              <a:rPr lang="fr-FR" dirty="0"/>
              <a:t> crée une intention avec une description de l'action et il passe à </a:t>
            </a:r>
            <a:r>
              <a:rPr lang="fr-FR" dirty="0" err="1">
                <a:hlinkClick r:id="rId2"/>
              </a:rPr>
              <a:t>startActivity</a:t>
            </a:r>
            <a:r>
              <a:rPr lang="fr-FR" dirty="0">
                <a:hlinkClick r:id="rId2"/>
              </a:rPr>
              <a:t> ()</a:t>
            </a:r>
            <a:r>
              <a:rPr lang="fr-FR" dirty="0"/>
              <a:t> . </a:t>
            </a:r>
            <a:endParaRPr lang="fr-FR" b="1" dirty="0"/>
          </a:p>
          <a:p>
            <a:pPr marL="457200" indent="-457200">
              <a:buFont typeface="+mj-lt"/>
              <a:buAutoNum type="arabicPeriod"/>
            </a:pPr>
            <a:r>
              <a:rPr lang="fr-FR" dirty="0"/>
              <a:t>Le système Android recherches pour toutes les applications d'un Filtre intention qui correspond à l'intention. </a:t>
            </a:r>
          </a:p>
          <a:p>
            <a:pPr marL="457200" indent="-457200">
              <a:buFont typeface="+mj-lt"/>
              <a:buAutoNum type="arabicPeriod"/>
            </a:pPr>
            <a:r>
              <a:rPr lang="fr-FR" dirty="0"/>
              <a:t>Lorsqu'une correspondance est trouvée,  le système démarre l'activité de correspondance ( </a:t>
            </a:r>
            <a:r>
              <a:rPr lang="fr-FR" i="1" dirty="0"/>
              <a:t>activité B</a:t>
            </a:r>
            <a:r>
              <a:rPr lang="fr-FR" dirty="0"/>
              <a:t> ) en invoquant son </a:t>
            </a:r>
            <a:r>
              <a:rPr lang="fr-FR" dirty="0" err="1">
                <a:hlinkClick r:id="rId3"/>
              </a:rPr>
              <a:t>onCreate</a:t>
            </a:r>
            <a:r>
              <a:rPr lang="fr-FR" dirty="0">
                <a:hlinkClick r:id="rId3"/>
              </a:rPr>
              <a:t> ()</a:t>
            </a:r>
            <a:r>
              <a:rPr lang="fr-FR" dirty="0"/>
              <a:t> la méthode et en lui passant l’intention. </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93</a:t>
            </a:fld>
            <a:endParaRPr lang="fr-F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384" y="3645024"/>
            <a:ext cx="6336704" cy="300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70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filtre d’intention</a:t>
            </a:r>
          </a:p>
        </p:txBody>
      </p:sp>
      <p:sp>
        <p:nvSpPr>
          <p:cNvPr id="3" name="Espace réservé du contenu 2"/>
          <p:cNvSpPr>
            <a:spLocks noGrp="1"/>
          </p:cNvSpPr>
          <p:nvPr>
            <p:ph sz="quarter" idx="1"/>
          </p:nvPr>
        </p:nvSpPr>
        <p:spPr/>
        <p:txBody>
          <a:bodyPr>
            <a:normAutofit lnSpcReduction="10000"/>
          </a:bodyPr>
          <a:lstStyle/>
          <a:p>
            <a:r>
              <a:rPr lang="fr-FR" dirty="0"/>
              <a:t>Un filtre intention spécifie dans le fichier AndroidManifest.xml le type d'intentions que le composant aimerait recevoir. </a:t>
            </a:r>
          </a:p>
          <a:p>
            <a:endParaRPr lang="fr-FR" dirty="0"/>
          </a:p>
          <a:p>
            <a:endParaRPr lang="fr-FR" dirty="0"/>
          </a:p>
          <a:p>
            <a:endParaRPr lang="fr-FR" dirty="0"/>
          </a:p>
          <a:p>
            <a:r>
              <a:rPr lang="fr-FR" dirty="0"/>
              <a:t>En déclarant un filtre intention pour une activité, vous permettez à d'autres applications pour démarrer directement votre activité avec un certain type d'intention. Donc, si vous ne  déclarer pas de filtres d'intention pour une activité, il ne pourra être appeler seulement avec une intention explicite.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94</a:t>
            </a:fld>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636912"/>
            <a:ext cx="3994571" cy="1277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8957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Une communication implicite</a:t>
            </a:r>
          </a:p>
        </p:txBody>
      </p:sp>
      <p:sp>
        <p:nvSpPr>
          <p:cNvPr id="3" name="Espace réservé du contenu 2"/>
          <p:cNvSpPr>
            <a:spLocks noGrp="1"/>
          </p:cNvSpPr>
          <p:nvPr>
            <p:ph sz="quarter" idx="1"/>
          </p:nvPr>
        </p:nvSpPr>
        <p:spPr/>
        <p:txBody>
          <a:bodyPr>
            <a:normAutofit fontScale="85000" lnSpcReduction="10000"/>
          </a:bodyPr>
          <a:lstStyle/>
          <a:p>
            <a:r>
              <a:rPr lang="fr-FR" dirty="0"/>
              <a:t>Il faut au moins fournir deux informations essentielles :</a:t>
            </a:r>
          </a:p>
          <a:p>
            <a:pPr lvl="1"/>
            <a:r>
              <a:rPr lang="fr-FR" dirty="0"/>
              <a:t>Une action : ce qu'on désire que le destinataire fasse.</a:t>
            </a:r>
          </a:p>
          <a:p>
            <a:pPr lvl="1"/>
            <a:r>
              <a:rPr lang="fr-FR" dirty="0"/>
              <a:t>Un ensemble de données : sur quelles données le destinataire doit effectuer son action.</a:t>
            </a:r>
          </a:p>
          <a:p>
            <a:r>
              <a:rPr lang="fr-FR" dirty="0"/>
              <a:t>Il existe aussi d'autres informations, pas forcément obligatoires, mais qui ont aussi leur utilité propre le moment venu :</a:t>
            </a:r>
          </a:p>
          <a:p>
            <a:pPr lvl="1"/>
            <a:r>
              <a:rPr lang="fr-FR" dirty="0"/>
              <a:t>La catégorie : permet d'apporter des informations supplémentaires sur l'action à exécuter et le type de composant qui devra gérer l'</a:t>
            </a:r>
            <a:r>
              <a:rPr lang="fr-FR" dirty="0" err="1"/>
              <a:t>intent</a:t>
            </a:r>
            <a:r>
              <a:rPr lang="fr-FR" dirty="0"/>
              <a:t>.</a:t>
            </a:r>
          </a:p>
          <a:p>
            <a:pPr lvl="1"/>
            <a:r>
              <a:rPr lang="fr-FR" dirty="0"/>
              <a:t>Le type : pour indiquer quel est le type des données incluses. Normalement ce type est contenu dans les données, mais en précisant cet attribut vous pouvez désactiver cette vérification automatique et imposer un type particulier.</a:t>
            </a:r>
          </a:p>
          <a:p>
            <a:pPr lvl="1"/>
            <a:r>
              <a:rPr lang="fr-FR" dirty="0"/>
              <a:t>Les extras : pour ajouter du contenu à vos </a:t>
            </a:r>
            <a:r>
              <a:rPr lang="fr-FR" dirty="0" err="1"/>
              <a:t>intents</a:t>
            </a:r>
            <a:r>
              <a:rPr lang="fr-FR" dirty="0"/>
              <a:t> afin de les faire circuler entre les composants.</a:t>
            </a:r>
          </a:p>
          <a:p>
            <a:pPr lvl="1"/>
            <a:r>
              <a:rPr lang="fr-FR" dirty="0"/>
              <a:t>Les flags : permettent de modifier le comportement de l'</a:t>
            </a:r>
            <a:r>
              <a:rPr lang="fr-FR" dirty="0" err="1"/>
              <a:t>intent</a:t>
            </a:r>
            <a:r>
              <a:rPr lang="fr-FR" dirty="0"/>
              <a:t>.</a:t>
            </a:r>
          </a:p>
          <a:p>
            <a:endParaRPr lang="fr-FR" dirty="0"/>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95</a:t>
            </a:fld>
            <a:endParaRPr lang="fr-FR"/>
          </a:p>
        </p:txBody>
      </p:sp>
    </p:spTree>
    <p:extLst>
      <p:ext uri="{BB962C8B-B14F-4D97-AF65-F5344CB8AC3E}">
        <p14:creationId xmlns:p14="http://schemas.microsoft.com/office/powerpoint/2010/main" val="3526311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actions </a:t>
            </a:r>
            <a:r>
              <a:rPr lang="fr-FR" b="1" dirty="0"/>
              <a:t>(…et/ou..)</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96</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0767"/>
            <a:ext cx="5976664" cy="552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439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actions</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97</a:t>
            </a:fld>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19572"/>
            <a:ext cx="6336704" cy="4810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8856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actions</a:t>
            </a:r>
          </a:p>
        </p:txBody>
      </p:sp>
      <p:sp>
        <p:nvSpPr>
          <p:cNvPr id="3" name="Espace réservé du contenu 2"/>
          <p:cNvSpPr>
            <a:spLocks noGrp="1"/>
          </p:cNvSpPr>
          <p:nvPr>
            <p:ph sz="quarter" idx="1"/>
          </p:nvPr>
        </p:nvSpPr>
        <p:spPr>
          <a:xfrm>
            <a:off x="457200" y="4393844"/>
            <a:ext cx="7643192" cy="1339411"/>
          </a:xfrm>
        </p:spPr>
        <p:txBody>
          <a:bodyPr>
            <a:normAutofit fontScale="70000" lnSpcReduction="20000"/>
          </a:bodyPr>
          <a:lstStyle/>
          <a:p>
            <a:r>
              <a:rPr lang="fr-FR" dirty="0"/>
              <a:t>L’activité ci-dessous ne pourra intercepter que les </a:t>
            </a:r>
            <a:r>
              <a:rPr lang="fr-FR" dirty="0" err="1"/>
              <a:t>intents</a:t>
            </a:r>
            <a:r>
              <a:rPr lang="fr-FR" dirty="0"/>
              <a:t> qui ont dans leur champ action ACTION_VIEW et/ou ACTION_SENDTO, car </a:t>
            </a:r>
            <a:r>
              <a:rPr lang="fr-FR" i="1" dirty="0"/>
              <a:t>toutes</a:t>
            </a:r>
            <a:r>
              <a:rPr lang="fr-FR" dirty="0"/>
              <a:t> ses actions sont acceptées par le filtre. Si un </a:t>
            </a:r>
            <a:r>
              <a:rPr lang="fr-FR" dirty="0" err="1"/>
              <a:t>intent</a:t>
            </a:r>
            <a:r>
              <a:rPr lang="fr-FR" dirty="0"/>
              <a:t> a pour action ACTION_VIEW et ACTION_SEARCH, alors il sera recalé, car une de ses actions n'est pas acceptée par le filtre.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98</a:t>
            </a:fld>
            <a:endParaRPr lang="fr-FR"/>
          </a:p>
        </p:txBody>
      </p:sp>
      <p:sp>
        <p:nvSpPr>
          <p:cNvPr id="5" name="Espace réservé du contenu 2"/>
          <p:cNvSpPr txBox="1">
            <a:spLocks/>
          </p:cNvSpPr>
          <p:nvPr/>
        </p:nvSpPr>
        <p:spPr>
          <a:xfrm>
            <a:off x="457200" y="1600200"/>
            <a:ext cx="7499176" cy="283691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a:t>Il peut y en avoir un ou plus par filtre. Si vous n'en mettez pas, tous vos </a:t>
            </a:r>
            <a:r>
              <a:rPr lang="fr-FR" dirty="0" err="1"/>
              <a:t>intents</a:t>
            </a:r>
            <a:r>
              <a:rPr lang="fr-FR" dirty="0"/>
              <a:t> seront recalés pour un appel implicite. Un </a:t>
            </a:r>
            <a:r>
              <a:rPr lang="fr-FR" dirty="0" err="1"/>
              <a:t>intent</a:t>
            </a:r>
            <a:r>
              <a:rPr lang="fr-FR" dirty="0"/>
              <a:t> sera accepté si ce qui se trouve dans son </a:t>
            </a:r>
            <a:r>
              <a:rPr lang="fr-FR" dirty="0" err="1"/>
              <a:t>champAction</a:t>
            </a:r>
            <a:r>
              <a:rPr lang="fr-FR" dirty="0"/>
              <a:t> est identique </a:t>
            </a:r>
            <a:r>
              <a:rPr lang="fr-FR" b="1" dirty="0"/>
              <a:t>à au moins une </a:t>
            </a:r>
            <a:r>
              <a:rPr lang="fr-FR" dirty="0"/>
              <a:t>des actions du filtre. Et si un </a:t>
            </a:r>
            <a:r>
              <a:rPr lang="fr-FR" dirty="0" err="1"/>
              <a:t>intent</a:t>
            </a:r>
            <a:r>
              <a:rPr lang="fr-FR" dirty="0"/>
              <a:t> ne précise pas d'action, alors il sera automatiquement accepté pour ce test.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5733256"/>
            <a:ext cx="42672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7320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La catégorie (..ET..)</a:t>
            </a:r>
            <a:endParaRPr lang="fr-FR" dirty="0"/>
          </a:p>
        </p:txBody>
      </p:sp>
      <p:sp>
        <p:nvSpPr>
          <p:cNvPr id="3" name="Espace réservé du contenu 2"/>
          <p:cNvSpPr>
            <a:spLocks noGrp="1"/>
          </p:cNvSpPr>
          <p:nvPr>
            <p:ph sz="quarter" idx="1"/>
          </p:nvPr>
        </p:nvSpPr>
        <p:spPr/>
        <p:txBody>
          <a:bodyPr/>
          <a:lstStyle/>
          <a:p>
            <a:r>
              <a:rPr lang="fr-FR" dirty="0"/>
              <a:t> Il n'est pas indispensable d'avoir une indication de catégorie pour un </a:t>
            </a:r>
            <a:r>
              <a:rPr lang="fr-FR" dirty="0" err="1"/>
              <a:t>intent</a:t>
            </a:r>
            <a:r>
              <a:rPr lang="fr-FR" dirty="0"/>
              <a:t>, mais, s'il y en a une ou plusieurs, alors pour passer ce test il faut que </a:t>
            </a:r>
            <a:r>
              <a:rPr lang="fr-FR" i="1" dirty="0"/>
              <a:t>toutes</a:t>
            </a:r>
            <a:r>
              <a:rPr lang="fr-FR" dirty="0"/>
              <a:t> les catégories de l'</a:t>
            </a:r>
            <a:r>
              <a:rPr lang="fr-FR" dirty="0" err="1"/>
              <a:t>intent</a:t>
            </a:r>
            <a:r>
              <a:rPr lang="fr-FR" dirty="0"/>
              <a:t> correspondent à des catégories du filtre.</a:t>
            </a:r>
          </a:p>
        </p:txBody>
      </p:sp>
      <p:sp>
        <p:nvSpPr>
          <p:cNvPr id="4" name="Espace réservé du numéro de diapositive 3"/>
          <p:cNvSpPr>
            <a:spLocks noGrp="1"/>
          </p:cNvSpPr>
          <p:nvPr>
            <p:ph type="sldNum" sz="quarter" idx="15"/>
          </p:nvPr>
        </p:nvSpPr>
        <p:spPr/>
        <p:txBody>
          <a:bodyPr/>
          <a:lstStyle/>
          <a:p>
            <a:fld id="{384F8F30-306B-41BF-A053-882421CA3BDD}" type="slidenum">
              <a:rPr lang="fr-FR" smtClean="0"/>
              <a:t>99</a:t>
            </a:fld>
            <a:endParaRPr lang="fr-FR"/>
          </a:p>
        </p:txBody>
      </p:sp>
    </p:spTree>
    <p:extLst>
      <p:ext uri="{BB962C8B-B14F-4D97-AF65-F5344CB8AC3E}">
        <p14:creationId xmlns:p14="http://schemas.microsoft.com/office/powerpoint/2010/main" val="25817316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084DBE5F6E184A9CC5F1C28F632A8D" ma:contentTypeVersion="0" ma:contentTypeDescription="Crée un document." ma:contentTypeScope="" ma:versionID="db4881d2ec2e883a7c6e8e1b8dc14789">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E2E8CF-4F55-4149-89C4-117A64342D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6E2BF40-4847-4F3D-BFBC-84ED148D241A}">
  <ds:schemaRefs>
    <ds:schemaRef ds:uri="http://schemas.microsoft.com/sharepoint/v3/contenttype/forms"/>
  </ds:schemaRefs>
</ds:datastoreItem>
</file>

<file path=customXml/itemProps3.xml><?xml version="1.0" encoding="utf-8"?>
<ds:datastoreItem xmlns:ds="http://schemas.openxmlformats.org/officeDocument/2006/customXml" ds:itemID="{7C3B493E-E6EA-4C81-B0BB-BE7C0C60B4F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Oriel</Template>
  <TotalTime>21132</TotalTime>
  <Words>12050</Words>
  <Application>Microsoft Office PowerPoint</Application>
  <PresentationFormat>Affichage à l'écran (4:3)</PresentationFormat>
  <Paragraphs>1372</Paragraphs>
  <Slides>169</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169</vt:i4>
      </vt:variant>
    </vt:vector>
  </HeadingPairs>
  <TitlesOfParts>
    <vt:vector size="176" baseType="lpstr">
      <vt:lpstr>Arial</vt:lpstr>
      <vt:lpstr>Calibri</vt:lpstr>
      <vt:lpstr>Century Schoolbook</vt:lpstr>
      <vt:lpstr>Tahoma</vt:lpstr>
      <vt:lpstr>Wingdings</vt:lpstr>
      <vt:lpstr>Wingdings 2</vt:lpstr>
      <vt:lpstr>Oriel</vt:lpstr>
      <vt:lpstr>ANDROID</vt:lpstr>
      <vt:lpstr>PLAN</vt:lpstr>
      <vt:lpstr>La plateforme android</vt:lpstr>
      <vt:lpstr>Composition</vt:lpstr>
      <vt:lpstr>Versions d’Android</vt:lpstr>
      <vt:lpstr>Les outils de développement android</vt:lpstr>
      <vt:lpstr>SDK et émulateurs pour android</vt:lpstr>
      <vt:lpstr>Android Virtual Device Manager Un gestionnaire de téléphones virtuels</vt:lpstr>
      <vt:lpstr>Android SDK Manager Le gestionnaire de SDK d’Android</vt:lpstr>
      <vt:lpstr>Développement en natif avec Java avec android studio</vt:lpstr>
      <vt:lpstr>Développement en natif avec Java avec android studio</vt:lpstr>
      <vt:lpstr>Développement en natif avec Java avec android studio</vt:lpstr>
      <vt:lpstr>Développement cross-plateforme en C #</vt:lpstr>
      <vt:lpstr>Outil de développement pour développer en C # avec Visual Studio </vt:lpstr>
      <vt:lpstr>Cross Platform Applications </vt:lpstr>
      <vt:lpstr>Organisation d’un projet ANDROID</vt:lpstr>
      <vt:lpstr>Le projet android dans l’explorer</vt:lpstr>
      <vt:lpstr>Les ressources</vt:lpstr>
      <vt:lpstr>Les ressources d'un projet</vt:lpstr>
      <vt:lpstr>ressources « res »</vt:lpstr>
      <vt:lpstr>ressources « res »</vt:lpstr>
      <vt:lpstr>ressources « res »  </vt:lpstr>
      <vt:lpstr>ressources « res »</vt:lpstr>
      <vt:lpstr>Ressources d'un projet</vt:lpstr>
      <vt:lpstr>Configuration du projet</vt:lpstr>
      <vt:lpstr>AndroidManifest.xml </vt:lpstr>
      <vt:lpstr>AndroidManifest.xml</vt:lpstr>
      <vt:lpstr>Les sources et le généré</vt:lpstr>
      <vt:lpstr>Les sources et le génére</vt:lpstr>
      <vt:lpstr>R.java</vt:lpstr>
      <vt:lpstr>R.java</vt:lpstr>
      <vt:lpstr>Les composants d’une application android</vt:lpstr>
      <vt:lpstr>Les composants</vt:lpstr>
      <vt:lpstr>Activities (Activités en Français) </vt:lpstr>
      <vt:lpstr>Services</vt:lpstr>
      <vt:lpstr>Broadcast and Intent Receivers</vt:lpstr>
      <vt:lpstr>Content providers</vt:lpstr>
      <vt:lpstr>L’activite</vt:lpstr>
      <vt:lpstr>             Qu’est ce qu’une activite? </vt:lpstr>
      <vt:lpstr>Le projet android: L’activity principale</vt:lpstr>
      <vt:lpstr>Activity_main.xml</vt:lpstr>
      <vt:lpstr>Le projet android: L’activity principale</vt:lpstr>
      <vt:lpstr>Une application est structurée autour de la classe Activity</vt:lpstr>
      <vt:lpstr>Meilleur façon d’ajouter une nouvelle Activity</vt:lpstr>
      <vt:lpstr>Le cycle de vie d’une activity</vt:lpstr>
      <vt:lpstr>Le cycle de vie d’une application android http://developer.android.com/reference/android/app/Activity.html</vt:lpstr>
      <vt:lpstr>Le cycle de vie d’une application android</vt:lpstr>
      <vt:lpstr>Présentation PowerPoint</vt:lpstr>
      <vt:lpstr>Gerer la sauvegarde des donnees dans le cycle de vie de l‘activité</vt:lpstr>
      <vt:lpstr>Le changement d’orientation de l’ecran</vt:lpstr>
      <vt:lpstr>Le changement d’orientation de l’ecran (suite)</vt:lpstr>
      <vt:lpstr>Le changement d’orientation de l’ecran (suite)</vt:lpstr>
      <vt:lpstr>Le changement d’orientation de l’ecran (suite)</vt:lpstr>
      <vt:lpstr>Les taches</vt:lpstr>
      <vt:lpstr>Pourquoi utiliser des taches?</vt:lpstr>
      <vt:lpstr>La tache asynchrone ASYNCTASK</vt:lpstr>
      <vt:lpstr>La tache asynchrone ASYNCTASK</vt:lpstr>
      <vt:lpstr>La tache asynchrone ASYNCTASK</vt:lpstr>
      <vt:lpstr>Exercice: Le compteur</vt:lpstr>
      <vt:lpstr>La compteur</vt:lpstr>
      <vt:lpstr>La compteur: activity_compteur.xml</vt:lpstr>
      <vt:lpstr>La compteur: Lier une méthode à l’évènement OnCLICK (en dynamique)</vt:lpstr>
      <vt:lpstr>La compteur: Lier une méthode à l’évènement OnCLICK (en statique)</vt:lpstr>
      <vt:lpstr>Le compteur</vt:lpstr>
      <vt:lpstr>EXEMPLE: Les listes de personnes</vt:lpstr>
      <vt:lpstr>La listview</vt:lpstr>
      <vt:lpstr>La listview</vt:lpstr>
      <vt:lpstr>La listview: ajouter dynamiquement des items (1)</vt:lpstr>
      <vt:lpstr>La listview: ajouter dynamiquement des items(2)</vt:lpstr>
      <vt:lpstr>La listview: ajouter dynamiquement des items(3)</vt:lpstr>
      <vt:lpstr>La listview: ajouter un menu contextuel sur le clique d’un item</vt:lpstr>
      <vt:lpstr>La listview: ajouter un menu contextuel sur le clique d’un item(2)</vt:lpstr>
      <vt:lpstr>Comment ajouter une personne?</vt:lpstr>
      <vt:lpstr>Communiquer entre activites: les intentions</vt:lpstr>
      <vt:lpstr>Communication entre Activity</vt:lpstr>
      <vt:lpstr>La classe Intent</vt:lpstr>
      <vt:lpstr>La classe Intent</vt:lpstr>
      <vt:lpstr>Communication entre Activity</vt:lpstr>
      <vt:lpstr>Transport de données entre activity</vt:lpstr>
      <vt:lpstr>Transport de données entre activity</vt:lpstr>
      <vt:lpstr>Exercice: Editeur de commentaires de magazines</vt:lpstr>
      <vt:lpstr>Exercice: Editeur de commentaires de magazines</vt:lpstr>
      <vt:lpstr>Partie1:Réalisez un éditeur de commentaire de magazines qui doit</vt:lpstr>
      <vt:lpstr>Aide  sur le lancement d’une autre activité a partir de EditMagazineActivity</vt:lpstr>
      <vt:lpstr>Aide sur l’envoi des résultats à partir de NewCommentActivity</vt:lpstr>
      <vt:lpstr>Partie 2:Ajouter un gestionnaire de magazines</vt:lpstr>
      <vt:lpstr>Transferer des objects complexes</vt:lpstr>
      <vt:lpstr>Aide : rendre un objet parcelable</vt:lpstr>
      <vt:lpstr>Aide: transférer un magazine</vt:lpstr>
      <vt:lpstr>Aide: transférer un magazine</vt:lpstr>
      <vt:lpstr>Une communication explicite ou implicite</vt:lpstr>
      <vt:lpstr>Une communication explicite ou implicite</vt:lpstr>
      <vt:lpstr>Illustration de la façon dont l'intention implicite est assurée par le système pour démarrer une autre activité</vt:lpstr>
      <vt:lpstr>Le filtre d’intention</vt:lpstr>
      <vt:lpstr>Une communication implicite</vt:lpstr>
      <vt:lpstr>Les actions (…et/ou..)</vt:lpstr>
      <vt:lpstr>Les actions</vt:lpstr>
      <vt:lpstr>Les actions</vt:lpstr>
      <vt:lpstr>La catégorie (..ET..)</vt:lpstr>
      <vt:lpstr>Les catégories</vt:lpstr>
      <vt:lpstr>Les catégories</vt:lpstr>
      <vt:lpstr>Les données </vt:lpstr>
      <vt:lpstr>Exercice: faire une appel implicite vers le composeur de numéro téléphonique</vt:lpstr>
      <vt:lpstr>Exercice: faire une appel implicite vers le composeur de numéro téléphonique</vt:lpstr>
      <vt:lpstr>Exercice: faire une appel implicite</vt:lpstr>
      <vt:lpstr>Exercice: faire une appel implicite</vt:lpstr>
      <vt:lpstr>La sécurité lors de l’appel implicite</vt:lpstr>
      <vt:lpstr>La sécurité lors de l’appel implicite</vt:lpstr>
      <vt:lpstr>La persistance des données</vt:lpstr>
      <vt:lpstr>Persistance dans les fichiers</vt:lpstr>
      <vt:lpstr>Les fichiers</vt:lpstr>
      <vt:lpstr>Manipulation de fichiers internes</vt:lpstr>
      <vt:lpstr>Exemple de lecture/écriture dans le repertoire de l’application</vt:lpstr>
      <vt:lpstr>Exemple de lecture/écriture dans le repertoire de l’application</vt:lpstr>
      <vt:lpstr>Manipulation de fichiers externes</vt:lpstr>
      <vt:lpstr>Répertoires cache</vt:lpstr>
      <vt:lpstr>Persistances dans les préférences utilisateurs</vt:lpstr>
      <vt:lpstr>Les préférences</vt:lpstr>
      <vt:lpstr>Les préférences</vt:lpstr>
      <vt:lpstr>Les préférences</vt:lpstr>
      <vt:lpstr>Persistance en base de données avec SQLITE</vt:lpstr>
      <vt:lpstr>La base de données avec SQLite </vt:lpstr>
      <vt:lpstr>SQLiteOpenHelper</vt:lpstr>
      <vt:lpstr>Récupération de la base de donnée</vt:lpstr>
      <vt:lpstr>Manipulation de la base  de donnée</vt:lpstr>
      <vt:lpstr>Transaction</vt:lpstr>
      <vt:lpstr>la commande sqlite3</vt:lpstr>
      <vt:lpstr>Persistance des données : Exposer les données</vt:lpstr>
      <vt:lpstr>Le content provider</vt:lpstr>
      <vt:lpstr>Le content provider</vt:lpstr>
      <vt:lpstr>Le content provider</vt:lpstr>
      <vt:lpstr>Interaction avec le matériel</vt:lpstr>
      <vt:lpstr>Pour recevoir un SMS, il faut</vt:lpstr>
      <vt:lpstr>Recevoir un SMS</vt:lpstr>
      <vt:lpstr>Les priorités entre BroadcastReceiver </vt:lpstr>
      <vt:lpstr>ENVOYER un SMS</vt:lpstr>
      <vt:lpstr>Connaitre le num de la carte SIM ou le numero de telephone</vt:lpstr>
      <vt:lpstr>ID</vt:lpstr>
      <vt:lpstr>Identifiant de view/widget</vt:lpstr>
      <vt:lpstr>Positionnement des widgets</vt:lpstr>
      <vt:lpstr>Dispositions possibles des layouts</vt:lpstr>
      <vt:lpstr>RelativeLayout</vt:lpstr>
      <vt:lpstr>Positionnement relatif au conteneur</vt:lpstr>
      <vt:lpstr>Position relative aux autres éléments </vt:lpstr>
      <vt:lpstr>Evolution apparence d’android</vt:lpstr>
      <vt:lpstr>Rendre la fenêtre scrollable</vt:lpstr>
      <vt:lpstr>Gérer la rotation des fenêtres</vt:lpstr>
      <vt:lpstr>Gérer la rotation avec 2 Layouts</vt:lpstr>
      <vt:lpstr>Les messages dans android</vt:lpstr>
      <vt:lpstr>Les différents messages</vt:lpstr>
      <vt:lpstr>Les toasts</vt:lpstr>
      <vt:lpstr>Les toasts de base</vt:lpstr>
      <vt:lpstr>Les toasts personnalisés</vt:lpstr>
      <vt:lpstr>Les messages d'alerte</vt:lpstr>
      <vt:lpstr>Exemple de toast et message d’alerte</vt:lpstr>
      <vt:lpstr>Les Notifications</vt:lpstr>
      <vt:lpstr>Les Notification par texte</vt:lpstr>
      <vt:lpstr>Les Notification par texte</vt:lpstr>
      <vt:lpstr>Les autres notifications</vt:lpstr>
      <vt:lpstr>Les dialogues</vt:lpstr>
      <vt:lpstr>Les différents modèles de fenêtres android: Template des activites</vt:lpstr>
      <vt:lpstr>Blank Activity Template +Navigation Type: None </vt:lpstr>
      <vt:lpstr>Blank Activity Template + Navigation Type: Tabs or Tabs + Swipe</vt:lpstr>
      <vt:lpstr>Blank Activity Template + Navigation Type: Swipe Views + Title Strip</vt:lpstr>
      <vt:lpstr>Blank Activity Template + Navigation Type: Dropdown</vt:lpstr>
      <vt:lpstr>Full Screen Activity Template </vt:lpstr>
      <vt:lpstr>Master Detail Flow Template </vt:lpstr>
      <vt:lpstr>Et d’autre pattern: LoginActivity et SettingsActivity</vt:lpstr>
      <vt:lpstr>Bibliographie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sthiry</dc:creator>
  <cp:lastModifiedBy>THIRY Sophie</cp:lastModifiedBy>
  <cp:revision>320</cp:revision>
  <dcterms:created xsi:type="dcterms:W3CDTF">2013-07-11T08:55:12Z</dcterms:created>
  <dcterms:modified xsi:type="dcterms:W3CDTF">2022-04-14T11:39:54Z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0x0101001F084DBE5F6E184A9CC5F1C28F632A8D</vt:lpwstr>
  </property>
</Properties>
</file>